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54"/>
  </p:notesMasterIdLst>
  <p:handoutMasterIdLst>
    <p:handoutMasterId r:id="rId55"/>
  </p:handoutMasterIdLst>
  <p:sldIdLst>
    <p:sldId id="257" r:id="rId2"/>
    <p:sldId id="261" r:id="rId3"/>
    <p:sldId id="262" r:id="rId4"/>
    <p:sldId id="266" r:id="rId5"/>
    <p:sldId id="287" r:id="rId6"/>
    <p:sldId id="288" r:id="rId7"/>
    <p:sldId id="289" r:id="rId8"/>
    <p:sldId id="267" r:id="rId9"/>
    <p:sldId id="290" r:id="rId10"/>
    <p:sldId id="268" r:id="rId11"/>
    <p:sldId id="291" r:id="rId12"/>
    <p:sldId id="270" r:id="rId13"/>
    <p:sldId id="294" r:id="rId14"/>
    <p:sldId id="271" r:id="rId15"/>
    <p:sldId id="295" r:id="rId16"/>
    <p:sldId id="263" r:id="rId17"/>
    <p:sldId id="272" r:id="rId18"/>
    <p:sldId id="273" r:id="rId19"/>
    <p:sldId id="296" r:id="rId20"/>
    <p:sldId id="297" r:id="rId21"/>
    <p:sldId id="274" r:id="rId22"/>
    <p:sldId id="298" r:id="rId23"/>
    <p:sldId id="264" r:id="rId24"/>
    <p:sldId id="275" r:id="rId25"/>
    <p:sldId id="299" r:id="rId26"/>
    <p:sldId id="278" r:id="rId27"/>
    <p:sldId id="321" r:id="rId28"/>
    <p:sldId id="305" r:id="rId29"/>
    <p:sldId id="304" r:id="rId30"/>
    <p:sldId id="265" r:id="rId31"/>
    <p:sldId id="279" r:id="rId32"/>
    <p:sldId id="281" r:id="rId33"/>
    <p:sldId id="322" r:id="rId34"/>
    <p:sldId id="285" r:id="rId35"/>
    <p:sldId id="324" r:id="rId36"/>
    <p:sldId id="286" r:id="rId37"/>
    <p:sldId id="317" r:id="rId38"/>
    <p:sldId id="309" r:id="rId39"/>
    <p:sldId id="320" r:id="rId40"/>
    <p:sldId id="325" r:id="rId41"/>
    <p:sldId id="326" r:id="rId42"/>
    <p:sldId id="327" r:id="rId43"/>
    <p:sldId id="319" r:id="rId44"/>
    <p:sldId id="310" r:id="rId45"/>
    <p:sldId id="312" r:id="rId46"/>
    <p:sldId id="313" r:id="rId47"/>
    <p:sldId id="314" r:id="rId48"/>
    <p:sldId id="315" r:id="rId49"/>
    <p:sldId id="316" r:id="rId50"/>
    <p:sldId id="332" r:id="rId51"/>
    <p:sldId id="331" r:id="rId52"/>
    <p:sldId id="333" r:id="rId5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DB69275-EEAF-4491-A7A8-4EC91CA03E5D}">
          <p14:sldIdLst>
            <p14:sldId id="257"/>
            <p14:sldId id="261"/>
          </p14:sldIdLst>
        </p14:section>
        <p14:section name="数制与编码" id="{1B7B8CFC-65F7-44E8-BA07-7F70B766830B}">
          <p14:sldIdLst>
            <p14:sldId id="262"/>
            <p14:sldId id="266"/>
            <p14:sldId id="287"/>
            <p14:sldId id="288"/>
            <p14:sldId id="289"/>
            <p14:sldId id="267"/>
            <p14:sldId id="290"/>
            <p14:sldId id="268"/>
            <p14:sldId id="291"/>
            <p14:sldId id="270"/>
            <p14:sldId id="294"/>
            <p14:sldId id="271"/>
            <p14:sldId id="295"/>
          </p14:sldIdLst>
        </p14:section>
        <p14:section name="逻辑表达式" id="{6C4BCE74-0263-4135-AC6C-FAE25CD51C65}">
          <p14:sldIdLst>
            <p14:sldId id="263"/>
            <p14:sldId id="272"/>
            <p14:sldId id="273"/>
            <p14:sldId id="296"/>
            <p14:sldId id="297"/>
            <p14:sldId id="274"/>
            <p14:sldId id="298"/>
          </p14:sldIdLst>
        </p14:section>
        <p14:section name="组合逻辑" id="{4682D170-D338-4B26-98C5-1282628A7578}">
          <p14:sldIdLst>
            <p14:sldId id="264"/>
            <p14:sldId id="275"/>
            <p14:sldId id="299"/>
            <p14:sldId id="278"/>
            <p14:sldId id="321"/>
            <p14:sldId id="305"/>
            <p14:sldId id="304"/>
          </p14:sldIdLst>
        </p14:section>
        <p14:section name="时序逻辑" id="{D772E6F2-B664-4958-8709-98E4D39BA42E}">
          <p14:sldIdLst>
            <p14:sldId id="265"/>
            <p14:sldId id="279"/>
            <p14:sldId id="281"/>
            <p14:sldId id="322"/>
            <p14:sldId id="285"/>
            <p14:sldId id="324"/>
            <p14:sldId id="286"/>
          </p14:sldIdLst>
        </p14:section>
        <p14:section name="半导体存储器" id="{6E3A60EE-0CA0-4EE1-A569-33C161B6D9E8}">
          <p14:sldIdLst>
            <p14:sldId id="317"/>
            <p14:sldId id="309"/>
          </p14:sldIdLst>
        </p14:section>
        <p14:section name="脉冲波形" id="{464AE080-7446-4BFE-A7AE-C0DC715F3D5E}">
          <p14:sldIdLst>
            <p14:sldId id="320"/>
            <p14:sldId id="325"/>
            <p14:sldId id="326"/>
            <p14:sldId id="327"/>
          </p14:sldIdLst>
        </p14:section>
        <p14:section name="数模和模数转换器" id="{44335B12-F5A5-4421-AA6B-BFB13600341A}">
          <p14:sldIdLst>
            <p14:sldId id="319"/>
            <p14:sldId id="310"/>
            <p14:sldId id="312"/>
            <p14:sldId id="313"/>
            <p14:sldId id="314"/>
            <p14:sldId id="315"/>
            <p14:sldId id="316"/>
          </p14:sldIdLst>
        </p14:section>
        <p14:section name="Verilog" id="{A827C568-C555-4A14-A016-306AB3301E8E}">
          <p14:sldIdLst>
            <p14:sldId id="332"/>
            <p14:sldId id="331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578126846@qq.com" initials="3" lastIdx="2" clrIdx="0">
    <p:extLst>
      <p:ext uri="{19B8F6BF-5375-455C-9EA6-DF929625EA0E}">
        <p15:presenceInfo xmlns:p15="http://schemas.microsoft.com/office/powerpoint/2012/main" userId="efdd75c286b267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6510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2023/2/5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2023/2/5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CD12D00-6AAC-4A94-B2E5-A12E9C579B03}" type="datetime1">
              <a:rPr lang="zh-CN" altLang="en-US" smtClean="0"/>
              <a:t>2023/2/5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3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CD12D00-6AAC-4A94-B2E5-A12E9C579B03}" type="datetime1">
              <a:rPr lang="zh-CN" altLang="en-US" smtClean="0"/>
              <a:t>2023/2/5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28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CD12D00-6AAC-4A94-B2E5-A12E9C579B03}" type="datetime1">
              <a:rPr lang="zh-CN" altLang="en-US" smtClean="0"/>
              <a:t>2023/2/5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7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内在规则：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8421</a:t>
            </a:r>
            <a:r>
              <a:rPr lang="zh-CN" altLang="en-US" dirty="0"/>
              <a:t>就是取的</a:t>
            </a:r>
            <a:r>
              <a:rPr lang="en-US" altLang="zh-CN" dirty="0"/>
              <a:t>0-15</a:t>
            </a:r>
            <a:r>
              <a:rPr lang="zh-CN" altLang="en-US" dirty="0"/>
              <a:t>二进制的前十个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2421</a:t>
            </a:r>
            <a:r>
              <a:rPr lang="zh-CN" altLang="en-US" dirty="0"/>
              <a:t>码的前五个，最高位是</a:t>
            </a:r>
            <a:r>
              <a:rPr lang="en-US" altLang="zh-CN" dirty="0"/>
              <a:t>0</a:t>
            </a:r>
          </a:p>
          <a:p>
            <a:pPr marL="228600" indent="-228600">
              <a:buAutoNum type="arabicPeriod"/>
            </a:pPr>
            <a:r>
              <a:rPr lang="en-US" altLang="zh-CN" dirty="0"/>
              <a:t>5421</a:t>
            </a:r>
            <a:r>
              <a:rPr lang="zh-CN" altLang="en-US" dirty="0"/>
              <a:t>码的前五个，最高位是</a:t>
            </a:r>
            <a:r>
              <a:rPr lang="en-US" altLang="zh-CN" dirty="0"/>
              <a:t>0</a:t>
            </a:r>
          </a:p>
          <a:p>
            <a:pPr marL="228600" indent="-228600">
              <a:buAutoNum type="arabicPeriod"/>
            </a:pPr>
            <a:r>
              <a:rPr lang="zh-CN" altLang="en-US" dirty="0"/>
              <a:t>余三码是取的二进制</a:t>
            </a:r>
            <a:r>
              <a:rPr lang="en-US" altLang="zh-CN" dirty="0"/>
              <a:t>0-15</a:t>
            </a:r>
            <a:r>
              <a:rPr lang="zh-CN" altLang="en-US" dirty="0"/>
              <a:t>的中间十个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余三循环码是取的格雷码</a:t>
            </a:r>
            <a:r>
              <a:rPr lang="en-US" altLang="zh-CN" dirty="0"/>
              <a:t>0-15</a:t>
            </a:r>
            <a:r>
              <a:rPr lang="zh-CN" altLang="en-US" dirty="0"/>
              <a:t>的中间十个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CD12D00-6AAC-4A94-B2E5-A12E9C579B03}" type="datetime1">
              <a:rPr lang="zh-CN" altLang="en-US" smtClean="0"/>
              <a:t>2023/2/5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5400" dirty="0"/>
              <a:t>数字电路考前点睛</a:t>
            </a:r>
            <a:endParaRPr lang="zh-cn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主讲人：张业政</a:t>
            </a:r>
            <a:endParaRPr lang="zh-cn" sz="2400" dirty="0"/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1E5A-FABB-4988-9619-278D8F1B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961"/>
            <a:ext cx="11029616" cy="118872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原码、反码、补码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B29B8-1B0D-444B-9BB4-3BF9E25D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D0B869-AB83-4DCB-8A1F-033181551C4B}"/>
              </a:ext>
            </a:extLst>
          </p:cNvPr>
          <p:cNvSpPr txBox="1"/>
          <p:nvPr/>
        </p:nvSpPr>
        <p:spPr>
          <a:xfrm>
            <a:off x="579843" y="1301641"/>
            <a:ext cx="89723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原码：最高位是符号位，剩下的是数值位，最高位为</a:t>
            </a:r>
            <a:r>
              <a:rPr lang="en-US" altLang="zh-CN" sz="3600" dirty="0"/>
              <a:t>1</a:t>
            </a:r>
            <a:r>
              <a:rPr lang="zh-CN" altLang="en-US" sz="3600" dirty="0"/>
              <a:t>表示负数，最高位为</a:t>
            </a:r>
            <a:r>
              <a:rPr lang="en-US" altLang="zh-CN" sz="3600" dirty="0"/>
              <a:t>0</a:t>
            </a:r>
            <a:r>
              <a:rPr lang="zh-CN" altLang="en-US" sz="3600" dirty="0"/>
              <a:t>表示正数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反码：</a:t>
            </a:r>
            <a:endParaRPr lang="en-US" altLang="zh-CN" sz="3600" dirty="0"/>
          </a:p>
          <a:p>
            <a:r>
              <a:rPr lang="en-US" altLang="zh-CN" sz="3600" dirty="0"/>
              <a:t>+</a:t>
            </a:r>
            <a:r>
              <a:rPr lang="zh-CN" altLang="en-US" sz="3600" dirty="0"/>
              <a:t>：等于原码</a:t>
            </a:r>
            <a:endParaRPr lang="en-US" altLang="zh-CN" sz="3600" dirty="0"/>
          </a:p>
          <a:p>
            <a:r>
              <a:rPr lang="en-US" altLang="zh-CN" sz="3600" dirty="0"/>
              <a:t>- </a:t>
            </a:r>
            <a:r>
              <a:rPr lang="zh-CN" altLang="en-US" sz="3600" dirty="0"/>
              <a:t>：其绝对值的原码逐位取反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补码</a:t>
            </a:r>
            <a:endParaRPr lang="en-US" altLang="zh-CN" sz="3600" dirty="0"/>
          </a:p>
          <a:p>
            <a:r>
              <a:rPr lang="en-US" altLang="zh-CN" sz="3600" dirty="0"/>
              <a:t>+</a:t>
            </a:r>
            <a:r>
              <a:rPr lang="zh-CN" altLang="en-US" sz="3600" dirty="0"/>
              <a:t>：等于原码</a:t>
            </a:r>
            <a:endParaRPr lang="en-US" altLang="zh-CN" sz="3600" dirty="0"/>
          </a:p>
          <a:p>
            <a:r>
              <a:rPr lang="en-US" altLang="zh-CN" sz="3600" dirty="0"/>
              <a:t>- </a:t>
            </a:r>
            <a:r>
              <a:rPr lang="zh-CN" altLang="en-US" sz="3600" dirty="0"/>
              <a:t>：其绝对值的原码逐位取反再加一</a:t>
            </a:r>
          </a:p>
        </p:txBody>
      </p:sp>
    </p:spTree>
    <p:extLst>
      <p:ext uri="{BB962C8B-B14F-4D97-AF65-F5344CB8AC3E}">
        <p14:creationId xmlns:p14="http://schemas.microsoft.com/office/powerpoint/2010/main" val="212434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B29B8-1B0D-444B-9BB4-3BF9E25D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B129FA-5EF9-41A6-B23C-274572BAEEC6}"/>
              </a:ext>
            </a:extLst>
          </p:cNvPr>
          <p:cNvSpPr txBox="1"/>
          <p:nvPr/>
        </p:nvSpPr>
        <p:spPr>
          <a:xfrm>
            <a:off x="698073" y="1088389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1</a:t>
            </a:r>
            <a:r>
              <a:rPr lang="zh-CN" altLang="en-US" sz="3200" dirty="0"/>
              <a:t>：将十进制数</a:t>
            </a:r>
            <a:r>
              <a:rPr lang="en-US" altLang="zh-CN" sz="3200" dirty="0"/>
              <a:t>19</a:t>
            </a:r>
            <a:r>
              <a:rPr lang="zh-CN" altLang="en-US" sz="3200" dirty="0"/>
              <a:t>用六位原码、反码、补码表示。</a:t>
            </a:r>
            <a:endParaRPr lang="en-US" altLang="zh-CN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F11A78-EDE9-46D2-812F-080DE6DAE8E9}"/>
              </a:ext>
            </a:extLst>
          </p:cNvPr>
          <p:cNvSpPr txBox="1"/>
          <p:nvPr/>
        </p:nvSpPr>
        <p:spPr>
          <a:xfrm>
            <a:off x="7390973" y="1088389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1</a:t>
            </a:r>
            <a:r>
              <a:rPr lang="zh-CN" altLang="en-US" sz="3200" dirty="0"/>
              <a:t>：将十进制数  </a:t>
            </a:r>
            <a:r>
              <a:rPr lang="en-US" altLang="zh-CN" sz="3200" dirty="0"/>
              <a:t>-19</a:t>
            </a:r>
            <a:r>
              <a:rPr lang="zh-CN" altLang="en-US" sz="3200" dirty="0"/>
              <a:t>用六位原码、反码、补码表示。</a:t>
            </a:r>
            <a:endParaRPr lang="en-US" altLang="zh-CN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750E47-F139-4155-9B61-A6513739B099}"/>
              </a:ext>
            </a:extLst>
          </p:cNvPr>
          <p:cNvSpPr txBox="1"/>
          <p:nvPr/>
        </p:nvSpPr>
        <p:spPr>
          <a:xfrm>
            <a:off x="698073" y="3429000"/>
            <a:ext cx="397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010011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E82F84-C84A-47D1-B2EA-9E7FA939DED0}"/>
              </a:ext>
            </a:extLst>
          </p:cNvPr>
          <p:cNvSpPr txBox="1"/>
          <p:nvPr/>
        </p:nvSpPr>
        <p:spPr>
          <a:xfrm>
            <a:off x="7390973" y="3350394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110011</a:t>
            </a:r>
          </a:p>
          <a:p>
            <a:r>
              <a:rPr lang="en-US" altLang="zh-CN" sz="3200" dirty="0"/>
              <a:t>101100</a:t>
            </a:r>
          </a:p>
          <a:p>
            <a:r>
              <a:rPr lang="en-US" altLang="zh-CN" sz="3200" dirty="0"/>
              <a:t>101101</a:t>
            </a:r>
          </a:p>
        </p:txBody>
      </p:sp>
    </p:spTree>
    <p:extLst>
      <p:ext uri="{BB962C8B-B14F-4D97-AF65-F5344CB8AC3E}">
        <p14:creationId xmlns:p14="http://schemas.microsoft.com/office/powerpoint/2010/main" val="381542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964FE-2062-41FB-A76A-38E38706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-13334"/>
            <a:ext cx="11029616" cy="1188720"/>
          </a:xfrm>
        </p:spPr>
        <p:txBody>
          <a:bodyPr/>
          <a:lstStyle/>
          <a:p>
            <a:r>
              <a:rPr lang="en-US" altLang="zh-CN" dirty="0"/>
              <a:t>BCD</a:t>
            </a:r>
            <a:r>
              <a:rPr lang="zh-CN" altLang="en-US" dirty="0"/>
              <a:t>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211283-9D80-40DA-891F-E6102A9E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2023/2/5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C230E0-8849-4A6B-9269-A25DDB3E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4" y="1342199"/>
            <a:ext cx="9781299" cy="49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4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B29B8-1B0D-444B-9BB4-3BF9E25D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B129FA-5EF9-41A6-B23C-274572BAEEC6}"/>
              </a:ext>
            </a:extLst>
          </p:cNvPr>
          <p:cNvSpPr txBox="1"/>
          <p:nvPr/>
        </p:nvSpPr>
        <p:spPr>
          <a:xfrm>
            <a:off x="698073" y="1088389"/>
            <a:ext cx="397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1</a:t>
            </a:r>
            <a:r>
              <a:rPr lang="zh-CN" altLang="en-US" sz="3200" dirty="0"/>
              <a:t>：将十进制数</a:t>
            </a:r>
            <a:r>
              <a:rPr lang="en-US" altLang="zh-CN" sz="3200" dirty="0"/>
              <a:t>74</a:t>
            </a:r>
            <a:r>
              <a:rPr lang="zh-CN" altLang="en-US" sz="3200" dirty="0"/>
              <a:t>转化为</a:t>
            </a:r>
            <a:r>
              <a:rPr lang="en-US" altLang="zh-CN" sz="3200" dirty="0"/>
              <a:t>8421</a:t>
            </a:r>
            <a:r>
              <a:rPr lang="zh-CN" altLang="en-US" sz="3200" dirty="0"/>
              <a:t>码</a:t>
            </a:r>
            <a:endParaRPr lang="en-US" altLang="zh-CN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37C8E7-A6C7-408D-9613-D07533D98E64}"/>
              </a:ext>
            </a:extLst>
          </p:cNvPr>
          <p:cNvSpPr txBox="1"/>
          <p:nvPr/>
        </p:nvSpPr>
        <p:spPr>
          <a:xfrm>
            <a:off x="7040300" y="1088389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2</a:t>
            </a:r>
            <a:r>
              <a:rPr lang="zh-CN" altLang="en-US" sz="3200" dirty="0"/>
              <a:t>：将</a:t>
            </a:r>
            <a:r>
              <a:rPr lang="en-US" altLang="zh-CN" sz="3200" dirty="0"/>
              <a:t>8421</a:t>
            </a:r>
            <a:r>
              <a:rPr lang="zh-CN" altLang="en-US" sz="3200" dirty="0"/>
              <a:t>码</a:t>
            </a:r>
            <a:r>
              <a:rPr lang="en-US" altLang="zh-CN" sz="3200" dirty="0"/>
              <a:t>000101001001.10011</a:t>
            </a:r>
            <a:r>
              <a:rPr lang="zh-CN" altLang="en-US" sz="3200" dirty="0"/>
              <a:t>转化为十进制码</a:t>
            </a:r>
            <a:endParaRPr lang="en-US" altLang="zh-CN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37099-1DEC-4E1B-8894-393B9B3BCA14}"/>
              </a:ext>
            </a:extLst>
          </p:cNvPr>
          <p:cNvSpPr txBox="1"/>
          <p:nvPr/>
        </p:nvSpPr>
        <p:spPr>
          <a:xfrm>
            <a:off x="698073" y="3429000"/>
            <a:ext cx="397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01110100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38D109-CC31-4493-A577-C0E5B35737D7}"/>
              </a:ext>
            </a:extLst>
          </p:cNvPr>
          <p:cNvSpPr txBox="1"/>
          <p:nvPr/>
        </p:nvSpPr>
        <p:spPr>
          <a:xfrm>
            <a:off x="7040300" y="3615177"/>
            <a:ext cx="397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149.98</a:t>
            </a:r>
          </a:p>
        </p:txBody>
      </p:sp>
    </p:spTree>
    <p:extLst>
      <p:ext uri="{BB962C8B-B14F-4D97-AF65-F5344CB8AC3E}">
        <p14:creationId xmlns:p14="http://schemas.microsoft.com/office/powerpoint/2010/main" val="150160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DF4B5-8AC9-4EE1-9A6D-6508E5DD0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54" y="306359"/>
            <a:ext cx="11029616" cy="118872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格雷码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83F80F-3D4F-4FB7-A2B3-C6A3043F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2023/2/5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CCC77A-C15D-40CF-AC69-32AC60108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" t="40914"/>
          <a:stretch/>
        </p:blipFill>
        <p:spPr>
          <a:xfrm>
            <a:off x="924674" y="3286536"/>
            <a:ext cx="9894549" cy="25269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F8131A-7645-402A-951E-16810A286F30}"/>
              </a:ext>
            </a:extLst>
          </p:cNvPr>
          <p:cNvSpPr txBox="1"/>
          <p:nvPr/>
        </p:nvSpPr>
        <p:spPr>
          <a:xfrm>
            <a:off x="924674" y="1643865"/>
            <a:ext cx="12181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循环码：相邻代码之间仅有一位取值不同，并且</a:t>
            </a:r>
            <a:r>
              <a:rPr lang="en-US" altLang="zh-CN" sz="2400" dirty="0"/>
              <a:t>0</a:t>
            </a:r>
            <a:r>
              <a:rPr lang="zh-CN" altLang="en-US" sz="2400" dirty="0"/>
              <a:t>和最大数之间也只有一位不同</a:t>
            </a:r>
          </a:p>
        </p:txBody>
      </p:sp>
    </p:spTree>
    <p:extLst>
      <p:ext uri="{BB962C8B-B14F-4D97-AF65-F5344CB8AC3E}">
        <p14:creationId xmlns:p14="http://schemas.microsoft.com/office/powerpoint/2010/main" val="173081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B29B8-1B0D-444B-9BB4-3BF9E25D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B129FA-5EF9-41A6-B23C-274572BAEEC6}"/>
              </a:ext>
            </a:extLst>
          </p:cNvPr>
          <p:cNvSpPr txBox="1"/>
          <p:nvPr/>
        </p:nvSpPr>
        <p:spPr>
          <a:xfrm>
            <a:off x="698073" y="1088389"/>
            <a:ext cx="397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1</a:t>
            </a:r>
            <a:r>
              <a:rPr lang="zh-CN" altLang="en-US" sz="3200" dirty="0"/>
              <a:t>：</a:t>
            </a:r>
            <a:r>
              <a:rPr lang="en-US" altLang="zh-CN" sz="3200" dirty="0"/>
              <a:t>11010</a:t>
            </a:r>
            <a:r>
              <a:rPr lang="zh-CN" altLang="en-US" sz="3200" dirty="0"/>
              <a:t>转化为格雷码</a:t>
            </a:r>
            <a:endParaRPr lang="en-US" altLang="zh-CN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37C8E7-A6C7-408D-9613-D07533D98E64}"/>
              </a:ext>
            </a:extLst>
          </p:cNvPr>
          <p:cNvSpPr txBox="1"/>
          <p:nvPr/>
        </p:nvSpPr>
        <p:spPr>
          <a:xfrm>
            <a:off x="7040300" y="1088389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2</a:t>
            </a:r>
            <a:r>
              <a:rPr lang="zh-CN" altLang="en-US" sz="3200" dirty="0"/>
              <a:t>：将格雷码</a:t>
            </a:r>
            <a:r>
              <a:rPr lang="en-US" altLang="zh-CN" sz="3200" dirty="0"/>
              <a:t>110111</a:t>
            </a:r>
            <a:r>
              <a:rPr lang="zh-CN" altLang="en-US" sz="3200" dirty="0"/>
              <a:t>转化为二进制码</a:t>
            </a:r>
            <a:endParaRPr lang="en-US" altLang="zh-CN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91F635-8CF8-49CC-9FB7-68085F5A4EF9}"/>
              </a:ext>
            </a:extLst>
          </p:cNvPr>
          <p:cNvSpPr txBox="1"/>
          <p:nvPr/>
        </p:nvSpPr>
        <p:spPr>
          <a:xfrm>
            <a:off x="698073" y="2576390"/>
            <a:ext cx="397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10111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8B77F4-04D0-41EF-82B6-CC47D71662CB}"/>
              </a:ext>
            </a:extLst>
          </p:cNvPr>
          <p:cNvSpPr txBox="1"/>
          <p:nvPr/>
        </p:nvSpPr>
        <p:spPr>
          <a:xfrm>
            <a:off x="7040300" y="2844225"/>
            <a:ext cx="397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100101</a:t>
            </a:r>
          </a:p>
        </p:txBody>
      </p:sp>
    </p:spTree>
    <p:extLst>
      <p:ext uri="{BB962C8B-B14F-4D97-AF65-F5344CB8AC3E}">
        <p14:creationId xmlns:p14="http://schemas.microsoft.com/office/powerpoint/2010/main" val="212764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D675-4729-4927-A583-60862EA2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第二节：逻辑表达式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49C26-F807-4A04-9376-4EE169CA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逻辑运算性质</a:t>
            </a:r>
            <a:endParaRPr lang="en-US" altLang="zh-CN" sz="3200" dirty="0"/>
          </a:p>
          <a:p>
            <a:r>
              <a:rPr lang="zh-CN" altLang="en-US" sz="3200" dirty="0"/>
              <a:t>卡诺图化简法</a:t>
            </a:r>
            <a:endParaRPr lang="en-US" altLang="zh-CN" sz="32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F0ED4-C1C8-4422-B276-EC1DDC0CA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09BB48-00B7-4E4A-A7A2-36ACC99A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791703-7779-4492-8183-3F96B27D2540}" type="datetime1">
              <a:rPr lang="zh-CN" altLang="en-US" smtClean="0"/>
              <a:t>2023/2/5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1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逻辑运算性质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A9A5-6DC6-41B2-9987-8D93F58B791C}"/>
              </a:ext>
            </a:extLst>
          </p:cNvPr>
          <p:cNvSpPr txBox="1"/>
          <p:nvPr/>
        </p:nvSpPr>
        <p:spPr>
          <a:xfrm>
            <a:off x="729465" y="2219218"/>
            <a:ext cx="61863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基本的逻辑运算：与、或、非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其他逻辑运算：异或、与非等</a:t>
            </a:r>
            <a:endParaRPr lang="en-US" altLang="zh-CN" sz="36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359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逻辑运算性质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E67A9A5-6DC6-41B2-9987-8D93F58B791C}"/>
                  </a:ext>
                </a:extLst>
              </p:cNvPr>
              <p:cNvSpPr txBox="1"/>
              <p:nvPr/>
            </p:nvSpPr>
            <p:spPr>
              <a:xfrm>
                <a:off x="729465" y="2219218"/>
                <a:ext cx="7366119" cy="4249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常用的逻辑运算性质（交换律和结合律省略）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pPr marL="342900" indent="-342900">
                  <a:buAutoNum type="arabicPeriod"/>
                </a:pPr>
                <a:r>
                  <a:rPr lang="zh-CN" altLang="en-US" sz="2800" dirty="0"/>
                  <a:t>分配律：</a:t>
                </a:r>
                <a:r>
                  <a:rPr lang="en-US" altLang="zh-CN" sz="2800" dirty="0"/>
                  <a:t>C(A+B)=AC+CB    A+BC=(A+B)(A+C)</a:t>
                </a:r>
              </a:p>
              <a:p>
                <a:pPr marL="342900" indent="-342900">
                  <a:buAutoNum type="arabicPeriod"/>
                </a:pPr>
                <a:endParaRPr lang="en-US" altLang="zh-CN" sz="2800" dirty="0"/>
              </a:p>
              <a:p>
                <a:pPr marL="342900" indent="-342900">
                  <a:buAutoNum type="arabicPeriod"/>
                </a:pPr>
                <a:r>
                  <a:rPr lang="zh-CN" altLang="en-US" sz="2800" dirty="0"/>
                  <a:t>互补律：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    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800" dirty="0"/>
              </a:p>
              <a:p>
                <a:pPr marL="342900" indent="-342900">
                  <a:buAutoNum type="arabicPeriod"/>
                </a:pPr>
                <a:endParaRPr lang="en-US" altLang="zh-CN" sz="2800" dirty="0"/>
              </a:p>
              <a:p>
                <a:pPr marL="342900" indent="-342900">
                  <a:buAutoNum type="arabicPeriod"/>
                </a:pPr>
                <a:r>
                  <a:rPr lang="zh-CN" altLang="en-US" sz="2800" dirty="0"/>
                  <a:t>反演律：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ABC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…+</m:t>
                    </m:r>
                    <m:acc>
                      <m:accPr>
                        <m:chr m:val="̅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US" altLang="zh-CN" sz="2800" dirty="0"/>
              </a:p>
              <a:p>
                <a:pPr marL="342900" indent="-342900">
                  <a:buAutoNum type="arabicPeriod"/>
                </a:pPr>
                <a:endParaRPr lang="en-US" altLang="zh-CN" sz="2800" dirty="0"/>
              </a:p>
              <a:p>
                <a:pPr marL="342900" indent="-342900">
                  <a:buAutoNum type="arabicPeriod"/>
                </a:pPr>
                <a:r>
                  <a:rPr lang="zh-CN" altLang="en-US" sz="2800" dirty="0"/>
                  <a:t>吸收律：</a:t>
                </a:r>
                <a:r>
                  <a:rPr lang="en-US" altLang="zh-CN" sz="2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AB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E67A9A5-6DC6-41B2-9987-8D93F58B7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65" y="2219218"/>
                <a:ext cx="7366119" cy="4249112"/>
              </a:xfrm>
              <a:prstGeom prst="rect">
                <a:avLst/>
              </a:prstGeom>
              <a:blipFill>
                <a:blip r:embed="rId2"/>
                <a:stretch>
                  <a:fillRect l="-1738" t="-1435" r="-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01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逻辑运算性质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E67A9A5-6DC6-41B2-9987-8D93F58B791C}"/>
                  </a:ext>
                </a:extLst>
              </p:cNvPr>
              <p:cNvSpPr txBox="1"/>
              <p:nvPr/>
            </p:nvSpPr>
            <p:spPr>
              <a:xfrm>
                <a:off x="729465" y="2219218"/>
                <a:ext cx="9161482" cy="429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任何逻辑表达式都可以化为最小项之和（或最大项之积）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en-US" altLang="zh-CN" sz="2800" dirty="0"/>
                  <a:t>N</a:t>
                </a:r>
                <a:r>
                  <a:rPr lang="zh-CN" altLang="en-US" sz="2800" dirty="0"/>
                  <a:t>个变量的表达式有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800" dirty="0"/>
                  <a:t>个最小项（最大项）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可以对最小项进行编号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en-US" altLang="zh-CN" sz="2800" dirty="0"/>
                  <a:t>L(A,B,C)=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(1,3,6,7)</m:t>
                        </m:r>
                      </m:e>
                    </m:nary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比如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zh-CN" altLang="en-US" sz="2800" dirty="0"/>
                  <a:t>的编号是</a:t>
                </a:r>
                <a:r>
                  <a:rPr lang="en-US" altLang="zh-CN" sz="2800" dirty="0"/>
                  <a:t>011</a:t>
                </a:r>
                <a:r>
                  <a:rPr lang="zh-CN" altLang="en-US" sz="2800" dirty="0"/>
                  <a:t>（十进制</a:t>
                </a:r>
                <a:r>
                  <a:rPr lang="en-US" altLang="zh-CN" sz="2800" dirty="0"/>
                  <a:t>3</a:t>
                </a:r>
                <a:r>
                  <a:rPr lang="zh-CN" altLang="en-US" sz="2800" dirty="0"/>
                  <a:t>）</a:t>
                </a:r>
                <a:endParaRPr lang="en-US" altLang="zh-CN" sz="2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E67A9A5-6DC6-41B2-9987-8D93F58B7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65" y="2219218"/>
                <a:ext cx="9161482" cy="4293098"/>
              </a:xfrm>
              <a:prstGeom prst="rect">
                <a:avLst/>
              </a:prstGeom>
              <a:blipFill>
                <a:blip r:embed="rId2"/>
                <a:stretch>
                  <a:fillRect l="-1397" t="-1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08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D59-2A9E-4C4E-9D62-95E1BD87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982B6-8B8E-495B-84CA-6FC41611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2652896" cy="363448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数制与编码</a:t>
            </a:r>
            <a:endParaRPr lang="en-US" altLang="zh-CN" sz="2800" dirty="0"/>
          </a:p>
          <a:p>
            <a:r>
              <a:rPr lang="zh-CN" altLang="en-US" sz="2800" dirty="0"/>
              <a:t>逻辑表达式</a:t>
            </a:r>
            <a:endParaRPr lang="en-US" altLang="zh-CN" sz="2800" dirty="0"/>
          </a:p>
          <a:p>
            <a:r>
              <a:rPr lang="zh-CN" altLang="en-US" sz="2800" dirty="0"/>
              <a:t>组合逻辑</a:t>
            </a:r>
            <a:endParaRPr lang="en-US" altLang="zh-CN" sz="2800" dirty="0"/>
          </a:p>
          <a:p>
            <a:r>
              <a:rPr lang="zh-CN" altLang="en-US" sz="2800" dirty="0"/>
              <a:t>时序逻辑</a:t>
            </a:r>
            <a:endParaRPr lang="en-US" altLang="zh-CN" sz="2800" dirty="0"/>
          </a:p>
          <a:p>
            <a:r>
              <a:rPr lang="zh-CN" altLang="en-US" sz="2800" dirty="0"/>
              <a:t>存储器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B56C01-B702-4E47-B95A-8F75217E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E51C058-1C88-4961-A770-48BF2F6791B3}"/>
              </a:ext>
            </a:extLst>
          </p:cNvPr>
          <p:cNvSpPr txBox="1">
            <a:spLocks/>
          </p:cNvSpPr>
          <p:nvPr/>
        </p:nvSpPr>
        <p:spPr>
          <a:xfrm>
            <a:off x="6279503" y="2340864"/>
            <a:ext cx="2652896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脉冲波形</a:t>
            </a:r>
            <a:endParaRPr lang="en-US" altLang="zh-CN" sz="2800" dirty="0"/>
          </a:p>
          <a:p>
            <a:r>
              <a:rPr lang="zh-CN" altLang="en-US" sz="2800" dirty="0"/>
              <a:t>数模、模数转换器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193459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FB3559C-013F-4A16-936F-76D652AA60C6}"/>
                  </a:ext>
                </a:extLst>
              </p:cNvPr>
              <p:cNvSpPr txBox="1"/>
              <p:nvPr/>
            </p:nvSpPr>
            <p:spPr>
              <a:xfrm>
                <a:off x="698072" y="1088389"/>
                <a:ext cx="4534327" cy="1636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例题</a:t>
                </a:r>
                <a:r>
                  <a:rPr lang="en-US" altLang="zh-CN" sz="3200" dirty="0"/>
                  <a:t>1</a:t>
                </a:r>
                <a:r>
                  <a:rPr lang="zh-CN" altLang="en-US" sz="3200" dirty="0"/>
                  <a:t>：把逻辑函数</a:t>
                </a:r>
                <a:endParaRPr lang="en-US" altLang="zh-CN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altLang="zh-CN" sz="3200" dirty="0"/>
              </a:p>
              <a:p>
                <a:r>
                  <a:rPr lang="zh-CN" altLang="en-US" sz="3200" dirty="0"/>
                  <a:t>化简为最小项表达式。</a:t>
                </a:r>
                <a:endParaRPr lang="en-US" altLang="zh-CN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FB3559C-013F-4A16-936F-76D652AA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2" y="1088389"/>
                <a:ext cx="4534327" cy="1636345"/>
              </a:xfrm>
              <a:prstGeom prst="rect">
                <a:avLst/>
              </a:prstGeom>
              <a:blipFill>
                <a:blip r:embed="rId3"/>
                <a:stretch>
                  <a:fillRect l="-3499" t="-4851" b="-1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C88B40A-F04D-4F46-8BDD-C3176E1734E4}"/>
              </a:ext>
            </a:extLst>
          </p:cNvPr>
          <p:cNvSpPr txBox="1"/>
          <p:nvPr/>
        </p:nvSpPr>
        <p:spPr>
          <a:xfrm>
            <a:off x="698071" y="3136966"/>
            <a:ext cx="4534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L=(AB+A’B’+C’)’+AB</a:t>
            </a:r>
          </a:p>
          <a:p>
            <a:r>
              <a:rPr lang="en-US" altLang="zh-CN" sz="3200" dirty="0"/>
              <a:t>  =(AB)’(A+B)C+AB</a:t>
            </a:r>
          </a:p>
          <a:p>
            <a:r>
              <a:rPr lang="en-US" altLang="zh-CN" sz="3200" dirty="0"/>
              <a:t>  =AB’C+A’BC+AB</a:t>
            </a:r>
          </a:p>
          <a:p>
            <a:endParaRPr lang="en-US" altLang="zh-CN" sz="3200" dirty="0"/>
          </a:p>
          <a:p>
            <a:r>
              <a:rPr lang="en-US" altLang="zh-CN" sz="3200" dirty="0"/>
              <a:t>  =</a:t>
            </a:r>
            <a:r>
              <a:rPr lang="en-US" altLang="zh-CN" sz="3200" dirty="0">
                <a:solidFill>
                  <a:srgbClr val="FF0000"/>
                </a:solidFill>
              </a:rPr>
              <a:t>BC+AC+AB</a:t>
            </a:r>
          </a:p>
        </p:txBody>
      </p:sp>
    </p:spTree>
    <p:extLst>
      <p:ext uri="{BB962C8B-B14F-4D97-AF65-F5344CB8AC3E}">
        <p14:creationId xmlns:p14="http://schemas.microsoft.com/office/powerpoint/2010/main" val="2040817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卡诺图化简法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A9A5-6DC6-41B2-9987-8D93F58B791C}"/>
              </a:ext>
            </a:extLst>
          </p:cNvPr>
          <p:cNvSpPr txBox="1"/>
          <p:nvPr/>
        </p:nvSpPr>
        <p:spPr>
          <a:xfrm>
            <a:off x="729465" y="2219218"/>
            <a:ext cx="1034129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卡诺图可以把任意表达式化成最简单的形式。</a:t>
            </a:r>
            <a:endParaRPr lang="en-US" altLang="zh-CN" sz="2800" dirty="0"/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卡诺图的横纵轴是用格雷码表示的，每个格子表示一个最小项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几何位置相邻的最小项在逻辑上也是相邻的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8177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C93256-9399-4630-B17A-B68679A84A92}"/>
                  </a:ext>
                </a:extLst>
              </p:cNvPr>
              <p:cNvSpPr txBox="1"/>
              <p:nvPr/>
            </p:nvSpPr>
            <p:spPr>
              <a:xfrm>
                <a:off x="698072" y="1088389"/>
                <a:ext cx="5664628" cy="1078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例题</a:t>
                </a:r>
                <a:r>
                  <a:rPr lang="en-US" altLang="zh-CN" sz="3200" dirty="0"/>
                  <a:t>1</a:t>
                </a:r>
                <a:r>
                  <a:rPr lang="zh-CN" altLang="en-US" sz="3200" dirty="0"/>
                  <a:t>：将逻辑函数</a:t>
                </a:r>
                <a:endParaRPr lang="en-US" altLang="zh-CN" sz="3200" dirty="0"/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3200" i="1">
                        <a:latin typeface="Cambria Math" panose="02040503050406030204" pitchFamily="18" charset="0"/>
                      </a:rPr>
                      <m:t>AB</m:t>
                    </m:r>
                    <m:r>
                      <m:rPr>
                        <m:sty m:val="p"/>
                      </m:rPr>
                      <a:rPr lang="en-US" altLang="zh-CN" sz="320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r>
                  <a:rPr lang="zh-CN" altLang="en-US" sz="3200" dirty="0"/>
                  <a:t>化简</a:t>
                </a:r>
                <a:endParaRPr lang="en-US" altLang="zh-CN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C93256-9399-4630-B17A-B68679A84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2" y="1088389"/>
                <a:ext cx="5664628" cy="1078372"/>
              </a:xfrm>
              <a:prstGeom prst="rect">
                <a:avLst/>
              </a:prstGeom>
              <a:blipFill>
                <a:blip r:embed="rId2"/>
                <a:stretch>
                  <a:fillRect l="-2799" t="-7386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8FED667-6D8B-49A8-BBEA-998A791DC019}"/>
                  </a:ext>
                </a:extLst>
              </p:cNvPr>
              <p:cNvSpPr txBox="1"/>
              <p:nvPr/>
            </p:nvSpPr>
            <p:spPr>
              <a:xfrm>
                <a:off x="698072" y="3742689"/>
                <a:ext cx="5664628" cy="2531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例题</a:t>
                </a:r>
                <a:r>
                  <a:rPr lang="en-US" altLang="zh-CN" sz="3200" dirty="0"/>
                  <a:t>2</a:t>
                </a:r>
                <a:r>
                  <a:rPr lang="zh-CN" altLang="en-US" sz="3200" dirty="0"/>
                  <a:t>：用卡诺图将逻辑函数</a:t>
                </a:r>
                <a:endParaRPr lang="en-US" altLang="zh-CN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:r>
                  <a:rPr lang="zh-CN" altLang="en-US" sz="3200" dirty="0"/>
                  <a:t>化简</a:t>
                </a:r>
                <a:endParaRPr lang="en-US" altLang="zh-CN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8FED667-6D8B-49A8-BBEA-998A791D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2" y="3742689"/>
                <a:ext cx="5664628" cy="2531847"/>
              </a:xfrm>
              <a:prstGeom prst="rect">
                <a:avLst/>
              </a:prstGeom>
              <a:blipFill>
                <a:blip r:embed="rId3"/>
                <a:stretch>
                  <a:fillRect l="-2799" t="-3133" b="-7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5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D675-4729-4927-A583-60862EA2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第三节：组合逻辑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49C26-F807-4A04-9376-4EE169CA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组合逻辑电路分析</a:t>
            </a:r>
            <a:endParaRPr lang="en-US" altLang="zh-CN" sz="3200" dirty="0"/>
          </a:p>
          <a:p>
            <a:r>
              <a:rPr lang="zh-CN" altLang="en-US" sz="3200" dirty="0"/>
              <a:t>组合逻辑电路设计</a:t>
            </a:r>
            <a:endParaRPr lang="en-US" altLang="zh-CN" sz="3200" dirty="0"/>
          </a:p>
          <a:p>
            <a:r>
              <a:rPr lang="zh-CN" altLang="en-US" sz="3200" dirty="0"/>
              <a:t>设计举例</a:t>
            </a:r>
            <a:endParaRPr lang="en-US" altLang="zh-CN" sz="32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F0ED4-C1C8-4422-B276-EC1DDC0CA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09BB48-00B7-4E4A-A7A2-36ACC99A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791703-7779-4492-8183-3F96B27D2540}" type="datetime1">
              <a:rPr lang="zh-CN" altLang="en-US" smtClean="0"/>
              <a:t>2023/2/5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2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组合逻辑分析方法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A9A5-6DC6-41B2-9987-8D93F58B791C}"/>
              </a:ext>
            </a:extLst>
          </p:cNvPr>
          <p:cNvSpPr txBox="1"/>
          <p:nvPr/>
        </p:nvSpPr>
        <p:spPr>
          <a:xfrm>
            <a:off x="575894" y="1828800"/>
            <a:ext cx="57438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4000" dirty="0"/>
              <a:t>列出各个输出的表达式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化简表达式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列真值表</a:t>
            </a:r>
            <a:endParaRPr lang="en-US" altLang="zh-CN" sz="4000" dirty="0"/>
          </a:p>
          <a:p>
            <a:pPr marL="342900" indent="-342900">
              <a:buFontTx/>
              <a:buAutoNum type="arabicPeriod"/>
            </a:pPr>
            <a:r>
              <a:rPr lang="zh-CN" altLang="en-US" sz="4000" dirty="0"/>
              <a:t>确定功能</a:t>
            </a:r>
            <a:endParaRPr lang="en-US" altLang="zh-CN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D3A41E-9F3C-48B3-8924-AB568ED4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050" y="2640857"/>
            <a:ext cx="7030056" cy="37065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8E87EA-9B84-49B0-B411-FE623E067A30}"/>
              </a:ext>
            </a:extLst>
          </p:cNvPr>
          <p:cNvSpPr txBox="1"/>
          <p:nvPr/>
        </p:nvSpPr>
        <p:spPr>
          <a:xfrm>
            <a:off x="7835900" y="211763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分析下面的逻辑电路</a:t>
            </a:r>
          </a:p>
        </p:txBody>
      </p:sp>
    </p:spTree>
    <p:extLst>
      <p:ext uri="{BB962C8B-B14F-4D97-AF65-F5344CB8AC3E}">
        <p14:creationId xmlns:p14="http://schemas.microsoft.com/office/powerpoint/2010/main" val="382197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D3A41E-9F3C-48B3-8924-AB568ED4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50" y="723111"/>
            <a:ext cx="6364931" cy="33559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C66F8C-93BF-4A54-8161-D00C40794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1" t="41392" r="12846" b="29739"/>
          <a:stretch/>
        </p:blipFill>
        <p:spPr>
          <a:xfrm>
            <a:off x="8026488" y="4233611"/>
            <a:ext cx="3770876" cy="26243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A4FBED-5961-4FE9-9073-385309229564}"/>
              </a:ext>
            </a:extLst>
          </p:cNvPr>
          <p:cNvSpPr txBox="1"/>
          <p:nvPr/>
        </p:nvSpPr>
        <p:spPr>
          <a:xfrm>
            <a:off x="7605951" y="3156393"/>
            <a:ext cx="47488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X=ABC+A’B’C+A’BC’+AB’C’</a:t>
            </a:r>
          </a:p>
          <a:p>
            <a:r>
              <a:rPr lang="en-US" altLang="zh-CN" sz="3200" dirty="0"/>
              <a:t>Y=AB+AC+BC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5110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组合逻辑设计方法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A9A5-6DC6-41B2-9987-8D93F58B791C}"/>
              </a:ext>
            </a:extLst>
          </p:cNvPr>
          <p:cNvSpPr txBox="1"/>
          <p:nvPr/>
        </p:nvSpPr>
        <p:spPr>
          <a:xfrm>
            <a:off x="575894" y="1828800"/>
            <a:ext cx="45367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4000" dirty="0"/>
              <a:t>列真值表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写逻辑表达式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化简表达式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检查竞争</a:t>
            </a:r>
            <a:r>
              <a:rPr lang="en-US" altLang="zh-CN" sz="4000" dirty="0"/>
              <a:t>-</a:t>
            </a:r>
            <a:r>
              <a:rPr lang="zh-CN" altLang="en-US" sz="4000" dirty="0"/>
              <a:t>冒险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画图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68532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000" dirty="0"/>
              <a:t>例题：房间里有一盏灯，当主控开关打开或辅控开关打开且门打开时亮，设计电路。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A9A5-6DC6-41B2-9987-8D93F58B791C}"/>
              </a:ext>
            </a:extLst>
          </p:cNvPr>
          <p:cNvSpPr txBox="1"/>
          <p:nvPr/>
        </p:nvSpPr>
        <p:spPr>
          <a:xfrm>
            <a:off x="575894" y="1828800"/>
            <a:ext cx="31790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4000" dirty="0"/>
              <a:t>真值表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得出表达式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化简表达式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画图</a:t>
            </a:r>
            <a:endParaRPr lang="en-US" altLang="zh-CN" sz="4000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A96B021-2C34-4C5C-BB11-7AEB02A4B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826825"/>
              </p:ext>
            </p:extLst>
          </p:nvPr>
        </p:nvGraphicFramePr>
        <p:xfrm>
          <a:off x="8269357" y="1717990"/>
          <a:ext cx="3806908" cy="1781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727">
                  <a:extLst>
                    <a:ext uri="{9D8B030D-6E8A-4147-A177-3AD203B41FA5}">
                      <a16:colId xmlns:a16="http://schemas.microsoft.com/office/drawing/2014/main" val="3691019022"/>
                    </a:ext>
                  </a:extLst>
                </a:gridCol>
                <a:gridCol w="951727">
                  <a:extLst>
                    <a:ext uri="{9D8B030D-6E8A-4147-A177-3AD203B41FA5}">
                      <a16:colId xmlns:a16="http://schemas.microsoft.com/office/drawing/2014/main" val="1663870284"/>
                    </a:ext>
                  </a:extLst>
                </a:gridCol>
                <a:gridCol w="951727">
                  <a:extLst>
                    <a:ext uri="{9D8B030D-6E8A-4147-A177-3AD203B41FA5}">
                      <a16:colId xmlns:a16="http://schemas.microsoft.com/office/drawing/2014/main" val="1771185910"/>
                    </a:ext>
                  </a:extLst>
                </a:gridCol>
                <a:gridCol w="951727">
                  <a:extLst>
                    <a:ext uri="{9D8B030D-6E8A-4147-A177-3AD203B41FA5}">
                      <a16:colId xmlns:a16="http://schemas.microsoft.com/office/drawing/2014/main" val="367272943"/>
                    </a:ext>
                  </a:extLst>
                </a:gridCol>
              </a:tblGrid>
              <a:tr h="8909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86040"/>
                  </a:ext>
                </a:extLst>
              </a:tr>
              <a:tr h="89090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665339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1B1C7A8-A56E-4E8A-AA38-D2D4944AE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980397"/>
              </p:ext>
            </p:extLst>
          </p:nvPr>
        </p:nvGraphicFramePr>
        <p:xfrm>
          <a:off x="4367478" y="1717990"/>
          <a:ext cx="34464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12">
                  <a:extLst>
                    <a:ext uri="{9D8B030D-6E8A-4147-A177-3AD203B41FA5}">
                      <a16:colId xmlns:a16="http://schemas.microsoft.com/office/drawing/2014/main" val="1351241520"/>
                    </a:ext>
                  </a:extLst>
                </a:gridCol>
                <a:gridCol w="861612">
                  <a:extLst>
                    <a:ext uri="{9D8B030D-6E8A-4147-A177-3AD203B41FA5}">
                      <a16:colId xmlns:a16="http://schemas.microsoft.com/office/drawing/2014/main" val="616615244"/>
                    </a:ext>
                  </a:extLst>
                </a:gridCol>
                <a:gridCol w="861612">
                  <a:extLst>
                    <a:ext uri="{9D8B030D-6E8A-4147-A177-3AD203B41FA5}">
                      <a16:colId xmlns:a16="http://schemas.microsoft.com/office/drawing/2014/main" val="2835388190"/>
                    </a:ext>
                  </a:extLst>
                </a:gridCol>
                <a:gridCol w="861612">
                  <a:extLst>
                    <a:ext uri="{9D8B030D-6E8A-4147-A177-3AD203B41FA5}">
                      <a16:colId xmlns:a16="http://schemas.microsoft.com/office/drawing/2014/main" val="222972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85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0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2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752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0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67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6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13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671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09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FFB3F3-AFC5-4F94-94DF-E0C16033CDC5}"/>
              </a:ext>
            </a:extLst>
          </p:cNvPr>
          <p:cNvSpPr txBox="1"/>
          <p:nvPr/>
        </p:nvSpPr>
        <p:spPr>
          <a:xfrm>
            <a:off x="649438" y="895149"/>
            <a:ext cx="5945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集成芯片：</a:t>
            </a:r>
            <a:r>
              <a:rPr lang="en-US" altLang="zh-CN" sz="3200" dirty="0"/>
              <a:t>74HC138</a:t>
            </a:r>
            <a:r>
              <a:rPr lang="zh-CN" altLang="en-US" sz="3200" dirty="0"/>
              <a:t>（译码器）</a:t>
            </a:r>
          </a:p>
        </p:txBody>
      </p:sp>
      <p:pic>
        <p:nvPicPr>
          <p:cNvPr id="1026" name="Picture 2" descr="74HC138集成译码器功能表">
            <a:extLst>
              <a:ext uri="{FF2B5EF4-FFF2-40B4-BE49-F238E27FC236}">
                <a16:creationId xmlns:a16="http://schemas.microsoft.com/office/drawing/2014/main" id="{0213A88A-8A44-4E44-8B0C-06A139E2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7" y="1574984"/>
            <a:ext cx="6233830" cy="51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280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FFB3F3-AFC5-4F94-94DF-E0C16033CDC5}"/>
              </a:ext>
            </a:extLst>
          </p:cNvPr>
          <p:cNvSpPr txBox="1"/>
          <p:nvPr/>
        </p:nvSpPr>
        <p:spPr>
          <a:xfrm>
            <a:off x="649438" y="89514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数据选择器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E7D84-415C-4ACE-B5FF-F14E4C988007}"/>
              </a:ext>
            </a:extLst>
          </p:cNvPr>
          <p:cNvSpPr txBox="1"/>
          <p:nvPr/>
        </p:nvSpPr>
        <p:spPr>
          <a:xfrm>
            <a:off x="566269" y="1843950"/>
            <a:ext cx="52570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由控制信号决定哪一个输入被送到输出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使用香农展开定理解决数据选择器问题</a:t>
            </a:r>
            <a:endParaRPr lang="en-US" altLang="zh-CN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25DA47-20DA-4772-B744-C680C517DC7B}"/>
              </a:ext>
            </a:extLst>
          </p:cNvPr>
          <p:cNvSpPr txBox="1"/>
          <p:nvPr/>
        </p:nvSpPr>
        <p:spPr>
          <a:xfrm>
            <a:off x="500933" y="4454745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问题：使用一个二选一选</a:t>
            </a:r>
            <a:endParaRPr lang="en-US" altLang="zh-CN" sz="2800" dirty="0"/>
          </a:p>
          <a:p>
            <a:r>
              <a:rPr lang="zh-CN" altLang="en-US" sz="2800" dirty="0"/>
              <a:t>择器实现</a:t>
            </a:r>
            <a:r>
              <a:rPr lang="en-US" altLang="zh-CN" sz="2800" dirty="0"/>
              <a:t>L=A’C’+A’B+BC’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092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D675-4729-4927-A583-60862EA2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第一节：数制与编码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49C26-F807-4A04-9376-4EE169CA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十进制与二、八、十六进制互转</a:t>
            </a:r>
            <a:endParaRPr lang="en-US" altLang="zh-CN" sz="3200" dirty="0"/>
          </a:p>
          <a:p>
            <a:r>
              <a:rPr lang="zh-CN" altLang="en-US" sz="3200" dirty="0"/>
              <a:t>二、八、十六进制的联系</a:t>
            </a:r>
            <a:endParaRPr lang="en-US" altLang="zh-CN" sz="3200" dirty="0"/>
          </a:p>
          <a:p>
            <a:r>
              <a:rPr lang="zh-CN" altLang="en-US" sz="3200" dirty="0"/>
              <a:t>原码、反码、补码</a:t>
            </a:r>
            <a:endParaRPr lang="en-US" altLang="zh-CN" sz="3200" dirty="0"/>
          </a:p>
          <a:p>
            <a:r>
              <a:rPr lang="en-US" altLang="zh-CN" sz="3200" dirty="0"/>
              <a:t>BCD</a:t>
            </a:r>
            <a:r>
              <a:rPr lang="zh-CN" altLang="en-US" sz="3200" dirty="0"/>
              <a:t>（二</a:t>
            </a:r>
            <a:r>
              <a:rPr lang="en-US" altLang="zh-CN" sz="3200" dirty="0"/>
              <a:t>-</a:t>
            </a:r>
            <a:r>
              <a:rPr lang="zh-CN" altLang="en-US" sz="3200" dirty="0"/>
              <a:t>十进制）码</a:t>
            </a:r>
            <a:endParaRPr lang="en-US" altLang="zh-CN" sz="3200" dirty="0"/>
          </a:p>
          <a:p>
            <a:r>
              <a:rPr lang="zh-CN" altLang="en-US" sz="3200" dirty="0"/>
              <a:t>格雷码</a:t>
            </a:r>
            <a:endParaRPr lang="en-US" altLang="zh-CN" sz="32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F0ED4-C1C8-4422-B276-EC1DDC0CA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09BB48-00B7-4E4A-A7A2-36ACC99A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791703-7779-4492-8183-3F96B27D2540}" type="datetime1">
              <a:rPr lang="zh-CN" altLang="en-US" smtClean="0"/>
              <a:t>2023/2/5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95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D675-4729-4927-A583-60862EA2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第四节：时序逻辑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49C26-F807-4A04-9376-4EE169CA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锁存器与触发器</a:t>
            </a:r>
            <a:endParaRPr lang="en-US" altLang="zh-CN" sz="3200" dirty="0"/>
          </a:p>
          <a:p>
            <a:r>
              <a:rPr lang="zh-CN" altLang="en-US" sz="3200" dirty="0"/>
              <a:t>同步时序逻辑电路分析</a:t>
            </a:r>
            <a:endParaRPr lang="en-US" altLang="zh-CN" sz="3200" dirty="0"/>
          </a:p>
          <a:p>
            <a:r>
              <a:rPr lang="zh-CN" altLang="en-US" sz="3200" dirty="0"/>
              <a:t>同步时序逻辑电路设计</a:t>
            </a:r>
            <a:endParaRPr lang="en-US" altLang="zh-CN" sz="3200" dirty="0"/>
          </a:p>
          <a:p>
            <a:r>
              <a:rPr lang="zh-CN" altLang="en-US" sz="3200" dirty="0"/>
              <a:t>异步时序逻辑电路分析</a:t>
            </a:r>
            <a:endParaRPr lang="en-US" altLang="zh-CN" sz="3200" dirty="0"/>
          </a:p>
          <a:p>
            <a:r>
              <a:rPr lang="zh-CN" altLang="en-US" sz="3200" dirty="0"/>
              <a:t>集成电路芯片</a:t>
            </a:r>
            <a:endParaRPr lang="en-US" altLang="zh-CN" sz="32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F0ED4-C1C8-4422-B276-EC1DDC0CA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09BB48-00B7-4E4A-A7A2-36ACC99A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791703-7779-4492-8183-3F96B27D2540}" type="datetime1">
              <a:rPr lang="zh-CN" altLang="en-US" smtClean="0"/>
              <a:t>2023/2/5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22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锁存器与触发器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D1E875-AF5A-49B3-AEC3-03F4CF805BF8}"/>
              </a:ext>
            </a:extLst>
          </p:cNvPr>
          <p:cNvSpPr txBox="1"/>
          <p:nvPr/>
        </p:nvSpPr>
        <p:spPr>
          <a:xfrm>
            <a:off x="586490" y="1717990"/>
            <a:ext cx="90580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在时钟信号满足某种条件时触发状态变化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SR</a:t>
            </a:r>
            <a:r>
              <a:rPr lang="zh-CN" altLang="en-US" sz="3200" dirty="0"/>
              <a:t>锁存器</a:t>
            </a:r>
            <a:endParaRPr lang="en-US" altLang="zh-CN" sz="3200" dirty="0"/>
          </a:p>
          <a:p>
            <a:r>
              <a:rPr lang="en-US" altLang="zh-CN" sz="3200" dirty="0"/>
              <a:t>D</a:t>
            </a:r>
            <a:r>
              <a:rPr lang="zh-CN" altLang="en-US" sz="3200" dirty="0"/>
              <a:t>锁存器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D</a:t>
            </a:r>
            <a:r>
              <a:rPr lang="zh-CN" altLang="en-US" sz="3200" dirty="0"/>
              <a:t>触发器</a:t>
            </a:r>
            <a:endParaRPr lang="en-US" altLang="zh-CN" sz="3200" dirty="0"/>
          </a:p>
          <a:p>
            <a:r>
              <a:rPr lang="en-US" altLang="zh-CN" sz="3200" dirty="0"/>
              <a:t>JK</a:t>
            </a:r>
            <a:r>
              <a:rPr lang="zh-CN" altLang="en-US" sz="3200" dirty="0"/>
              <a:t>触发器</a:t>
            </a:r>
            <a:endParaRPr lang="en-US" altLang="zh-CN" sz="3200" dirty="0"/>
          </a:p>
          <a:p>
            <a:r>
              <a:rPr lang="en-US" altLang="zh-CN" sz="3200" dirty="0"/>
              <a:t>T</a:t>
            </a:r>
            <a:r>
              <a:rPr lang="zh-CN" altLang="en-US" sz="3200" dirty="0"/>
              <a:t>触发器</a:t>
            </a:r>
            <a:endParaRPr lang="en-US" altLang="zh-CN" sz="3200" dirty="0"/>
          </a:p>
          <a:p>
            <a:r>
              <a:rPr lang="en-US" altLang="zh-CN" sz="3200" dirty="0"/>
              <a:t>T’</a:t>
            </a:r>
            <a:r>
              <a:rPr lang="zh-CN" altLang="en-US" sz="3200" dirty="0"/>
              <a:t>触发器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47937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同步时序逻辑分析方法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A9A5-6DC6-41B2-9987-8D93F58B791C}"/>
              </a:ext>
            </a:extLst>
          </p:cNvPr>
          <p:cNvSpPr txBox="1"/>
          <p:nvPr/>
        </p:nvSpPr>
        <p:spPr>
          <a:xfrm>
            <a:off x="575894" y="1828800"/>
            <a:ext cx="675056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3200" dirty="0"/>
              <a:t> 列激励方程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 </a:t>
            </a:r>
            <a:r>
              <a:rPr lang="zh-CN" altLang="en-US" sz="3200" dirty="0"/>
              <a:t>利用激励方程列状态转换方程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 列输出方程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 </a:t>
            </a:r>
            <a:r>
              <a:rPr lang="zh-CN" altLang="en-US" sz="3200" dirty="0"/>
              <a:t>列出状态转换表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 </a:t>
            </a:r>
            <a:r>
              <a:rPr lang="zh-CN" altLang="en-US" sz="3200" dirty="0"/>
              <a:t>画状态图</a:t>
            </a:r>
            <a:endParaRPr lang="en-US" altLang="zh-CN" sz="3200" dirty="0"/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r>
              <a:rPr lang="zh-CN" altLang="en-US" sz="3200" dirty="0"/>
              <a:t>同步时序逻辑电路分米利型和穆尔型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99621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68" y="260531"/>
            <a:ext cx="11029616" cy="988332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分析电路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A947710-C8CE-4373-951D-1D7A79CE8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42533"/>
              </p:ext>
            </p:extLst>
          </p:nvPr>
        </p:nvGraphicFramePr>
        <p:xfrm>
          <a:off x="7957707" y="522797"/>
          <a:ext cx="3836064" cy="39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344">
                  <a:extLst>
                    <a:ext uri="{9D8B030D-6E8A-4147-A177-3AD203B41FA5}">
                      <a16:colId xmlns:a16="http://schemas.microsoft.com/office/drawing/2014/main" val="2372881135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474628938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265395591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4274984206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610115417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1098558269"/>
                    </a:ext>
                  </a:extLst>
                </a:gridCol>
              </a:tblGrid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823893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139888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131567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064827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271027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56807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04676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60326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85783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9818913-C7A6-4D52-98E1-682F74D5D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5" t="35478" r="24396" b="33797"/>
          <a:stretch/>
        </p:blipFill>
        <p:spPr>
          <a:xfrm>
            <a:off x="326003" y="1452849"/>
            <a:ext cx="5208104" cy="21070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D87B83-2B82-48E0-9F7A-39E4FE130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t="25390" r="35443" b="30551"/>
          <a:stretch/>
        </p:blipFill>
        <p:spPr>
          <a:xfrm>
            <a:off x="7957707" y="4489997"/>
            <a:ext cx="3836064" cy="23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同步时序逻辑设计方法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A9A5-6DC6-41B2-9987-8D93F58B791C}"/>
              </a:ext>
            </a:extLst>
          </p:cNvPr>
          <p:cNvSpPr txBox="1"/>
          <p:nvPr/>
        </p:nvSpPr>
        <p:spPr>
          <a:xfrm>
            <a:off x="575894" y="1828800"/>
            <a:ext cx="12013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3200" dirty="0"/>
              <a:t> 根据需求画出状态图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 </a:t>
            </a:r>
            <a:r>
              <a:rPr lang="zh-CN" altLang="en-US" sz="3200" dirty="0"/>
              <a:t>根据状态图画状态转换真值表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 </a:t>
            </a:r>
            <a:r>
              <a:rPr lang="zh-CN" altLang="en-US" sz="3200" dirty="0">
                <a:solidFill>
                  <a:srgbClr val="FF0000"/>
                </a:solidFill>
              </a:rPr>
              <a:t>根据真值表写出状态转换方程组和输出方程组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/>
              <a:t>4. </a:t>
            </a:r>
            <a:r>
              <a:rPr lang="zh-CN" altLang="en-US" sz="3200" dirty="0"/>
              <a:t>检验自启动能力</a:t>
            </a:r>
            <a:endParaRPr lang="en-US" altLang="zh-CN" sz="3200" dirty="0"/>
          </a:p>
          <a:p>
            <a:r>
              <a:rPr lang="en-US" altLang="zh-CN" sz="3200" dirty="0"/>
              <a:t>5. </a:t>
            </a:r>
            <a:r>
              <a:rPr lang="zh-CN" altLang="en-US" sz="3200" dirty="0"/>
              <a:t>画电路图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936325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44" y="272451"/>
            <a:ext cx="11029616" cy="988332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设计同步时序逻辑电路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DC747C9-232A-4E4F-9891-F4AF27601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932921"/>
              </p:ext>
            </p:extLst>
          </p:nvPr>
        </p:nvGraphicFramePr>
        <p:xfrm>
          <a:off x="7979576" y="564543"/>
          <a:ext cx="3836064" cy="39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344">
                  <a:extLst>
                    <a:ext uri="{9D8B030D-6E8A-4147-A177-3AD203B41FA5}">
                      <a16:colId xmlns:a16="http://schemas.microsoft.com/office/drawing/2014/main" val="2372881135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474628938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265395591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4274984206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610115417"/>
                    </a:ext>
                  </a:extLst>
                </a:gridCol>
                <a:gridCol w="639344">
                  <a:extLst>
                    <a:ext uri="{9D8B030D-6E8A-4147-A177-3AD203B41FA5}">
                      <a16:colId xmlns:a16="http://schemas.microsoft.com/office/drawing/2014/main" val="1098558269"/>
                    </a:ext>
                  </a:extLst>
                </a:gridCol>
              </a:tblGrid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823893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139888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131567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064827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271027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56807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04676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60326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85783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D0F9625-C64F-4479-BE37-036E9E7FF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8" t="31256" r="28791" b="31063"/>
          <a:stretch/>
        </p:blipFill>
        <p:spPr>
          <a:xfrm rot="16200000">
            <a:off x="607698" y="1178781"/>
            <a:ext cx="1916265" cy="25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27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异步时序逻辑分析方法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67A9A5-6DC6-41B2-9987-8D93F58B791C}"/>
              </a:ext>
            </a:extLst>
          </p:cNvPr>
          <p:cNvSpPr txBox="1"/>
          <p:nvPr/>
        </p:nvSpPr>
        <p:spPr>
          <a:xfrm>
            <a:off x="586490" y="1299411"/>
            <a:ext cx="716093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 列时钟方程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 列激励方程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 </a:t>
            </a:r>
            <a:r>
              <a:rPr lang="zh-CN" altLang="en-US" sz="3200" dirty="0"/>
              <a:t>利用激励方程列状态转换方程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 列输出方程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 </a:t>
            </a:r>
            <a:r>
              <a:rPr lang="zh-CN" altLang="en-US" sz="3200" dirty="0">
                <a:solidFill>
                  <a:srgbClr val="FF0000"/>
                </a:solidFill>
              </a:rPr>
              <a:t>列出状态转换表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列转换表需要依照触发器被触发的顺序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依次推出每个时钟变量是否触发。</a:t>
            </a:r>
            <a:endParaRPr lang="en-US" altLang="zh-CN" sz="3200" dirty="0">
              <a:solidFill>
                <a:srgbClr val="FF0000"/>
              </a:solidFill>
            </a:endParaRPr>
          </a:p>
          <a:p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/>
              <a:t>6. </a:t>
            </a:r>
            <a:r>
              <a:rPr lang="zh-CN" altLang="en-US" sz="3200" dirty="0"/>
              <a:t>画状态图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548517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D675-4729-4927-A583-60862EA2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第七节：存储器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49C26-F807-4A04-9376-4EE169CA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ROM</a:t>
            </a:r>
          </a:p>
          <a:p>
            <a:r>
              <a:rPr lang="en-US" altLang="zh-CN" sz="3200" dirty="0"/>
              <a:t>RAM</a:t>
            </a:r>
          </a:p>
          <a:p>
            <a:r>
              <a:rPr lang="zh-CN" altLang="en-US" sz="3200" dirty="0"/>
              <a:t>使用存储器构建电路</a:t>
            </a:r>
            <a:endParaRPr lang="en-US" altLang="zh-CN" sz="32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F0ED4-C1C8-4422-B276-EC1DDC0CA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09BB48-00B7-4E4A-A7A2-36ACC99A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791703-7779-4492-8183-3F96B27D2540}" type="datetime1">
              <a:rPr lang="zh-CN" altLang="en-US" smtClean="0"/>
              <a:t>2023/2/5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40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53842"/>
            <a:ext cx="11029616" cy="988332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ROM</a:t>
            </a:r>
            <a:r>
              <a:rPr lang="zh-CN" altLang="en-US" sz="4000" dirty="0"/>
              <a:t>、</a:t>
            </a:r>
            <a:r>
              <a:rPr lang="en-US" altLang="zh-CN" sz="4000" dirty="0"/>
              <a:t>RAM</a:t>
            </a:r>
            <a:r>
              <a:rPr lang="zh-CN" altLang="en-US" sz="4000" dirty="0"/>
              <a:t>存储器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D1E875-AF5A-49B3-AEC3-03F4CF805BF8}"/>
              </a:ext>
            </a:extLst>
          </p:cNvPr>
          <p:cNvSpPr txBox="1"/>
          <p:nvPr/>
        </p:nvSpPr>
        <p:spPr>
          <a:xfrm>
            <a:off x="581192" y="1828800"/>
            <a:ext cx="4837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计算存储器的容量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扩展存储器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计算实现逻辑函数的容量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使用存储器实现逻辑函数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65708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D675-4729-4927-A583-60862EA2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第六节：脉冲波形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49C26-F807-4A04-9376-4EE169CA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单稳态电路</a:t>
            </a:r>
            <a:endParaRPr lang="en-US" altLang="zh-CN" sz="3200" dirty="0"/>
          </a:p>
          <a:p>
            <a:r>
              <a:rPr lang="zh-CN" altLang="en-US" sz="3200" dirty="0"/>
              <a:t>施密特触发器</a:t>
            </a:r>
            <a:endParaRPr lang="en-US" altLang="zh-CN" sz="3200" dirty="0"/>
          </a:p>
          <a:p>
            <a:r>
              <a:rPr lang="zh-CN" altLang="en-US" sz="3200" dirty="0"/>
              <a:t>多谐振荡电路</a:t>
            </a:r>
            <a:endParaRPr lang="en-US" altLang="zh-CN" sz="32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F0ED4-C1C8-4422-B276-EC1DDC0CA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09BB48-00B7-4E4A-A7A2-36ACC99A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791703-7779-4492-8183-3F96B27D2540}" type="datetime1">
              <a:rPr lang="zh-CN" altLang="en-US" smtClean="0"/>
              <a:t>2023/2/5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6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DDAE4-6CD6-4B2D-814D-9368A910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十进制与其他数值的互转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CDCCF-D521-40F0-9211-15EC9AF6A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623818"/>
            <a:ext cx="5194767" cy="4468072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zh-CN" altLang="en-US" sz="3200" dirty="0"/>
              <a:t>十进制转</a:t>
            </a:r>
            <a:r>
              <a:rPr lang="en-US" altLang="zh-CN" sz="3200" dirty="0"/>
              <a:t>X</a:t>
            </a:r>
            <a:r>
              <a:rPr lang="zh-CN" altLang="en-US" sz="3200" dirty="0"/>
              <a:t>进制；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整数和小数分别转换。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整数部分使用基数除法，每次提取余数；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小数部分使用基数乘法，每次提取整数部分。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7A67B1-1EE2-43F3-AADD-11B1D5EA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F85B13-09B0-4D01-A286-57280995F924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75E3A2-352F-4A30-A311-0A7E1E959AEB}"/>
              </a:ext>
            </a:extLst>
          </p:cNvPr>
          <p:cNvSpPr txBox="1"/>
          <p:nvPr/>
        </p:nvSpPr>
        <p:spPr>
          <a:xfrm>
            <a:off x="7263828" y="1177289"/>
            <a:ext cx="3976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1</a:t>
            </a:r>
            <a:r>
              <a:rPr lang="zh-CN" altLang="en-US" sz="3200" dirty="0"/>
              <a:t>：将十进制数</a:t>
            </a:r>
            <a:r>
              <a:rPr lang="en-US" altLang="zh-CN" sz="3200" dirty="0"/>
              <a:t>25.562</a:t>
            </a:r>
            <a:r>
              <a:rPr lang="zh-CN" altLang="en-US" sz="3200" dirty="0"/>
              <a:t>转化为二进制数，要求误差不大于</a:t>
            </a:r>
            <a:r>
              <a:rPr lang="en-US" altLang="zh-CN" sz="3200" dirty="0"/>
              <a:t>2^(-6)</a:t>
            </a:r>
            <a:r>
              <a:rPr lang="zh-CN" altLang="en-US" sz="3200" dirty="0"/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F6989F-031C-4EC6-89E3-3771B5BDDF67}"/>
              </a:ext>
            </a:extLst>
          </p:cNvPr>
          <p:cNvSpPr txBox="1"/>
          <p:nvPr/>
        </p:nvSpPr>
        <p:spPr>
          <a:xfrm>
            <a:off x="7263828" y="4046823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2</a:t>
            </a:r>
            <a:r>
              <a:rPr lang="zh-CN" altLang="en-US" sz="3200" dirty="0"/>
              <a:t>：将十进制数</a:t>
            </a:r>
            <a:r>
              <a:rPr lang="en-US" altLang="zh-CN" sz="3200" dirty="0"/>
              <a:t>132.125</a:t>
            </a:r>
            <a:r>
              <a:rPr lang="zh-CN" altLang="en-US" sz="3200" dirty="0"/>
              <a:t>转化为十六进制数。</a:t>
            </a:r>
            <a:endParaRPr lang="en-US" altLang="zh-CN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32776C-5584-47BC-B438-640EF7B14BCA}"/>
              </a:ext>
            </a:extLst>
          </p:cNvPr>
          <p:cNvSpPr txBox="1"/>
          <p:nvPr/>
        </p:nvSpPr>
        <p:spPr>
          <a:xfrm>
            <a:off x="7437978" y="3284813"/>
            <a:ext cx="3180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（</a:t>
            </a:r>
            <a:r>
              <a:rPr lang="en-US" altLang="zh-CN" sz="2800" dirty="0"/>
              <a:t>11001.100100)B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8B182F-4D4B-4B75-AFB1-A91C241BD05E}"/>
              </a:ext>
            </a:extLst>
          </p:cNvPr>
          <p:cNvSpPr txBox="1"/>
          <p:nvPr/>
        </p:nvSpPr>
        <p:spPr>
          <a:xfrm>
            <a:off x="7678684" y="5758588"/>
            <a:ext cx="134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(84.2)H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1370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53842"/>
            <a:ext cx="11029616" cy="988332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单稳态电路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D1E875-AF5A-49B3-AEC3-03F4CF805BF8}"/>
              </a:ext>
            </a:extLst>
          </p:cNvPr>
          <p:cNvSpPr txBox="1"/>
          <p:nvPr/>
        </p:nvSpPr>
        <p:spPr>
          <a:xfrm>
            <a:off x="581192" y="1828800"/>
            <a:ext cx="4837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输入脉冲后，输出长度一定的脉冲</a:t>
            </a:r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011829-3C17-4AF4-ADA0-965ED9001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t="31420" r="3865" b="34377"/>
          <a:stretch/>
        </p:blipFill>
        <p:spPr>
          <a:xfrm>
            <a:off x="127967" y="2906018"/>
            <a:ext cx="7267492" cy="2345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FD0297-CBC4-4B46-86C2-5E1DB8852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33391" r="30311" b="17681"/>
          <a:stretch/>
        </p:blipFill>
        <p:spPr>
          <a:xfrm>
            <a:off x="7540487" y="1896204"/>
            <a:ext cx="4397071" cy="33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54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53842"/>
            <a:ext cx="11029616" cy="988332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施密特触发器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D1E875-AF5A-49B3-AEC3-03F4CF805BF8}"/>
              </a:ext>
            </a:extLst>
          </p:cNvPr>
          <p:cNvSpPr txBox="1"/>
          <p:nvPr/>
        </p:nvSpPr>
        <p:spPr>
          <a:xfrm>
            <a:off x="581192" y="1828800"/>
            <a:ext cx="48378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输入信号到达某一电压值时输出电压发生跳变。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输入信号在增大减小的过程中跳变电压是不同的。</a:t>
            </a:r>
            <a:endParaRPr lang="en-US" alt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B4707D-F062-47CC-BC16-A94435975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1" t="17159" r="37185" b="20928"/>
          <a:stretch/>
        </p:blipFill>
        <p:spPr>
          <a:xfrm>
            <a:off x="5510254" y="1248008"/>
            <a:ext cx="3951798" cy="42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31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F6D8-74AE-40E1-819B-CA23B127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53842"/>
            <a:ext cx="11029616" cy="988332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多谐振荡电路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1DC9DB-B0CB-4030-AB04-BD2BE1AC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D1E875-AF5A-49B3-AEC3-03F4CF805BF8}"/>
              </a:ext>
            </a:extLst>
          </p:cNvPr>
          <p:cNvSpPr txBox="1"/>
          <p:nvPr/>
        </p:nvSpPr>
        <p:spPr>
          <a:xfrm>
            <a:off x="581192" y="1828800"/>
            <a:ext cx="48378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不需要输入信号，自行产生一定频率和幅值的矩形波。</a:t>
            </a:r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B5FC02-EF57-4753-8552-ECC3DEEF5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6" t="9043" r="23178" b="20000"/>
          <a:stretch/>
        </p:blipFill>
        <p:spPr>
          <a:xfrm>
            <a:off x="5732891" y="995901"/>
            <a:ext cx="5216056" cy="48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57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D675-4729-4927-A583-60862EA2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第七节：</a:t>
            </a:r>
            <a:r>
              <a:rPr lang="en-US" altLang="zh-CN" sz="4400" dirty="0"/>
              <a:t>AD</a:t>
            </a:r>
            <a:r>
              <a:rPr lang="zh-CN" altLang="en-US" sz="4400" dirty="0"/>
              <a:t>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49C26-F807-4A04-9376-4EE169CA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A/D</a:t>
            </a:r>
            <a:r>
              <a:rPr lang="zh-CN" altLang="en-US" sz="3200" dirty="0"/>
              <a:t>转换</a:t>
            </a:r>
            <a:endParaRPr lang="en-US" altLang="zh-CN" sz="3200" dirty="0"/>
          </a:p>
          <a:p>
            <a:r>
              <a:rPr lang="en-US" altLang="zh-CN" sz="3200" dirty="0"/>
              <a:t>D/A</a:t>
            </a:r>
            <a:r>
              <a:rPr lang="zh-CN" altLang="en-US" sz="3200" dirty="0"/>
              <a:t>转换</a:t>
            </a:r>
            <a:endParaRPr lang="en-US" altLang="zh-CN" sz="32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F0ED4-C1C8-4422-B276-EC1DDC0CA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09BB48-00B7-4E4A-A7A2-36ACC99A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791703-7779-4492-8183-3F96B27D2540}" type="datetime1">
              <a:rPr lang="zh-CN" altLang="en-US" smtClean="0"/>
              <a:t>2023/2/5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30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C8EC9-EE75-4B67-B27D-FCF42F2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12" y="133310"/>
            <a:ext cx="11029616" cy="988332"/>
          </a:xfrm>
        </p:spPr>
        <p:txBody>
          <a:bodyPr/>
          <a:lstStyle/>
          <a:p>
            <a:r>
              <a:rPr lang="zh-CN" altLang="en-US" dirty="0"/>
              <a:t>倒</a:t>
            </a:r>
            <a:r>
              <a:rPr lang="en-US" altLang="zh-CN" dirty="0"/>
              <a:t>T</a:t>
            </a:r>
            <a:r>
              <a:rPr lang="zh-CN" altLang="en-US" dirty="0"/>
              <a:t>形电阻网络</a:t>
            </a:r>
            <a:r>
              <a:rPr lang="en-US" altLang="zh-CN" dirty="0"/>
              <a:t>D/a</a:t>
            </a:r>
            <a:r>
              <a:rPr lang="zh-CN" altLang="en-US" dirty="0"/>
              <a:t>转换器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8FFCCF-AD58-4272-9AD1-D29DC28D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CF520-05AE-40E2-8646-E396E51E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24116" r="14653" b="34377"/>
          <a:stretch/>
        </p:blipFill>
        <p:spPr>
          <a:xfrm rot="10800000">
            <a:off x="377112" y="1415331"/>
            <a:ext cx="9013380" cy="36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5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C8EC9-EE75-4B67-B27D-FCF42F2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11" y="68961"/>
            <a:ext cx="11029616" cy="988332"/>
          </a:xfrm>
        </p:spPr>
        <p:txBody>
          <a:bodyPr/>
          <a:lstStyle/>
          <a:p>
            <a:r>
              <a:rPr lang="zh-CN" altLang="en-US" dirty="0"/>
              <a:t>权电流</a:t>
            </a:r>
            <a:r>
              <a:rPr lang="en-US" altLang="zh-CN" dirty="0"/>
              <a:t>D/a</a:t>
            </a:r>
            <a:r>
              <a:rPr lang="zh-CN" altLang="en-US" dirty="0"/>
              <a:t>转换器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8FFCCF-AD58-4272-9AD1-D29DC28D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945895-94C8-4C4B-9E1E-670E8F8C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3" t="12058" r="6910" b="21043"/>
          <a:stretch/>
        </p:blipFill>
        <p:spPr>
          <a:xfrm rot="10800000">
            <a:off x="524785" y="1135049"/>
            <a:ext cx="7696864" cy="45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1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C8EC9-EE75-4B67-B27D-FCF42F2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5" y="68961"/>
            <a:ext cx="11029616" cy="988332"/>
          </a:xfrm>
        </p:spPr>
        <p:txBody>
          <a:bodyPr/>
          <a:lstStyle/>
          <a:p>
            <a:r>
              <a:rPr lang="zh-CN" altLang="en-US" dirty="0"/>
              <a:t>电阻串联分压式</a:t>
            </a:r>
            <a:r>
              <a:rPr lang="en-US" altLang="zh-CN" dirty="0"/>
              <a:t>D/a</a:t>
            </a:r>
            <a:r>
              <a:rPr lang="zh-CN" altLang="en-US" dirty="0"/>
              <a:t>转换器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8FFCCF-AD58-4272-9AD1-D29DC28D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E2247F-245E-44D7-A5B6-EA8A09C7B000}"/>
              </a:ext>
            </a:extLst>
          </p:cNvPr>
          <p:cNvSpPr txBox="1"/>
          <p:nvPr/>
        </p:nvSpPr>
        <p:spPr>
          <a:xfrm>
            <a:off x="337355" y="1176793"/>
            <a:ext cx="4837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85C428-2BD4-4BF4-BE09-3708D0463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2094" r="34848" b="4041"/>
          <a:stretch/>
        </p:blipFill>
        <p:spPr>
          <a:xfrm rot="10800000">
            <a:off x="447270" y="1057292"/>
            <a:ext cx="6300038" cy="55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0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C8EC9-EE75-4B67-B27D-FCF42F2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14" y="68961"/>
            <a:ext cx="11029616" cy="988332"/>
          </a:xfrm>
        </p:spPr>
        <p:txBody>
          <a:bodyPr/>
          <a:lstStyle/>
          <a:p>
            <a:r>
              <a:rPr lang="zh-CN" altLang="en-US" dirty="0"/>
              <a:t>并行比较</a:t>
            </a:r>
            <a:r>
              <a:rPr lang="en-US" altLang="zh-CN" dirty="0" err="1"/>
              <a:t>a/D</a:t>
            </a:r>
            <a:r>
              <a:rPr lang="zh-CN" altLang="en-US" dirty="0"/>
              <a:t>转换器（闪速型</a:t>
            </a:r>
            <a:r>
              <a:rPr lang="en-US" altLang="zh-CN" dirty="0"/>
              <a:t>A/D</a:t>
            </a:r>
            <a:r>
              <a:rPr lang="zh-CN" altLang="en-US" dirty="0"/>
              <a:t>转换器）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8FFCCF-AD58-4272-9AD1-D29DC28D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D0F3B5-7587-4293-AA73-812DC0096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27789" r="14708" b="24491"/>
          <a:stretch/>
        </p:blipFill>
        <p:spPr>
          <a:xfrm rot="16200000">
            <a:off x="77957" y="1587213"/>
            <a:ext cx="5585557" cy="48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47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C8EC9-EE75-4B67-B27D-FCF42F2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06" y="68961"/>
            <a:ext cx="11029616" cy="988332"/>
          </a:xfrm>
        </p:spPr>
        <p:txBody>
          <a:bodyPr/>
          <a:lstStyle/>
          <a:p>
            <a:r>
              <a:rPr lang="zh-CN" altLang="en-US" dirty="0"/>
              <a:t>逐次比较</a:t>
            </a:r>
            <a:r>
              <a:rPr lang="en-US" altLang="zh-CN" dirty="0"/>
              <a:t>A/D</a:t>
            </a:r>
            <a:r>
              <a:rPr lang="zh-CN" altLang="en-US" dirty="0"/>
              <a:t>转换器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8FFCCF-AD58-4272-9AD1-D29DC28D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E2247F-245E-44D7-A5B6-EA8A09C7B000}"/>
              </a:ext>
            </a:extLst>
          </p:cNvPr>
          <p:cNvSpPr txBox="1"/>
          <p:nvPr/>
        </p:nvSpPr>
        <p:spPr>
          <a:xfrm>
            <a:off x="366506" y="1057293"/>
            <a:ext cx="83640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从高位开始，每次设定一位为</a:t>
            </a:r>
            <a:r>
              <a:rPr lang="en-US" altLang="zh-CN" sz="3200" dirty="0"/>
              <a:t>1</a:t>
            </a:r>
            <a:r>
              <a:rPr lang="zh-CN" altLang="en-US" sz="3200" dirty="0"/>
              <a:t>，再转化为模拟量和输入电压比较，如果输入电压更大，这个</a:t>
            </a:r>
            <a:r>
              <a:rPr lang="en-US" altLang="zh-CN" sz="3200" dirty="0"/>
              <a:t>1</a:t>
            </a:r>
            <a:r>
              <a:rPr lang="zh-CN" altLang="en-US" sz="3200" dirty="0"/>
              <a:t>就保持，否则把这个</a:t>
            </a:r>
            <a:r>
              <a:rPr lang="en-US" altLang="zh-CN" sz="3200" dirty="0"/>
              <a:t>1</a:t>
            </a:r>
            <a:r>
              <a:rPr lang="zh-CN" altLang="en-US" sz="3200" dirty="0"/>
              <a:t>设为</a:t>
            </a:r>
            <a:r>
              <a:rPr lang="en-US" altLang="zh-CN" sz="3200" dirty="0"/>
              <a:t>0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即逐步逼近输入电压</a:t>
            </a:r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0CCBB1-AF56-4293-A06A-4B67FE771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6" t="16421" r="18262" b="11438"/>
          <a:stretch/>
        </p:blipFill>
        <p:spPr>
          <a:xfrm rot="16200000">
            <a:off x="2092288" y="1843338"/>
            <a:ext cx="3046986" cy="64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37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C8EC9-EE75-4B67-B27D-FCF42F2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58" y="68961"/>
            <a:ext cx="11029616" cy="988332"/>
          </a:xfrm>
        </p:spPr>
        <p:txBody>
          <a:bodyPr/>
          <a:lstStyle/>
          <a:p>
            <a:r>
              <a:rPr lang="zh-CN" altLang="en-US" dirty="0"/>
              <a:t>双积分型</a:t>
            </a:r>
            <a:r>
              <a:rPr lang="en-US" altLang="zh-CN" dirty="0"/>
              <a:t>A/D</a:t>
            </a:r>
            <a:r>
              <a:rPr lang="zh-CN" altLang="en-US" dirty="0"/>
              <a:t>转换器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8FFCCF-AD58-4272-9AD1-D29DC28D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E2247F-245E-44D7-A5B6-EA8A09C7B000}"/>
              </a:ext>
            </a:extLst>
          </p:cNvPr>
          <p:cNvSpPr txBox="1"/>
          <p:nvPr/>
        </p:nvSpPr>
        <p:spPr>
          <a:xfrm>
            <a:off x="374458" y="1137035"/>
            <a:ext cx="72314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由于两次积分的时间与电压大小成反比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固定第一次积分时间与第二次积分电压，并记录第二次积分时间（数字量），可以计算出第一次积分电压（数字量）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5A7E6F-E272-4178-9EF4-759CBF0AF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" t="14175" r="4964" b="5122"/>
          <a:stretch/>
        </p:blipFill>
        <p:spPr>
          <a:xfrm>
            <a:off x="7157987" y="3507818"/>
            <a:ext cx="5034013" cy="33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7A67B1-1EE2-43F3-AADD-11B1D5EA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F85B13-09B0-4D01-A286-57280995F924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75E3A2-352F-4A30-A311-0A7E1E959AEB}"/>
              </a:ext>
            </a:extLst>
          </p:cNvPr>
          <p:cNvSpPr txBox="1"/>
          <p:nvPr/>
        </p:nvSpPr>
        <p:spPr>
          <a:xfrm>
            <a:off x="710628" y="923289"/>
            <a:ext cx="3976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1</a:t>
            </a:r>
            <a:r>
              <a:rPr lang="zh-CN" altLang="en-US" sz="3200" dirty="0"/>
              <a:t>：将十进制数</a:t>
            </a:r>
            <a:r>
              <a:rPr lang="en-US" altLang="zh-CN" sz="3200" dirty="0"/>
              <a:t>25.562</a:t>
            </a:r>
            <a:r>
              <a:rPr lang="zh-CN" altLang="en-US" sz="3200" dirty="0"/>
              <a:t>转化为二进制数，要求误差不大于</a:t>
            </a:r>
            <a:r>
              <a:rPr lang="en-US" altLang="zh-CN" sz="3200" dirty="0"/>
              <a:t>2^(-6)</a:t>
            </a:r>
            <a:r>
              <a:rPr lang="zh-CN" altLang="en-US" sz="3200" dirty="0"/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F6989F-031C-4EC6-89E3-3771B5BDDF67}"/>
              </a:ext>
            </a:extLst>
          </p:cNvPr>
          <p:cNvSpPr txBox="1"/>
          <p:nvPr/>
        </p:nvSpPr>
        <p:spPr>
          <a:xfrm>
            <a:off x="7542022" y="923289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2</a:t>
            </a:r>
            <a:r>
              <a:rPr lang="zh-CN" altLang="en-US" sz="3200" dirty="0"/>
              <a:t>：将十进制数</a:t>
            </a:r>
            <a:r>
              <a:rPr lang="en-US" altLang="zh-CN" sz="3200" dirty="0"/>
              <a:t>132.125</a:t>
            </a:r>
            <a:r>
              <a:rPr lang="zh-CN" altLang="en-US" sz="3200" dirty="0"/>
              <a:t>转化为十六进制数。</a:t>
            </a:r>
            <a:endParaRPr lang="en-US" altLang="zh-CN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32776C-5584-47BC-B438-640EF7B14BCA}"/>
              </a:ext>
            </a:extLst>
          </p:cNvPr>
          <p:cNvSpPr txBox="1"/>
          <p:nvPr/>
        </p:nvSpPr>
        <p:spPr>
          <a:xfrm>
            <a:off x="592204" y="3100152"/>
            <a:ext cx="210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11001.100100)B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8B182F-4D4B-4B75-AFB1-A91C241BD05E}"/>
              </a:ext>
            </a:extLst>
          </p:cNvPr>
          <p:cNvSpPr txBox="1"/>
          <p:nvPr/>
        </p:nvSpPr>
        <p:spPr>
          <a:xfrm>
            <a:off x="7542022" y="2915486"/>
            <a:ext cx="93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(84.2)H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604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ADBE1-DCFA-4CC6-AB8A-178349F3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第八节：</a:t>
            </a:r>
            <a:r>
              <a:rPr lang="en-US" altLang="zh-CN" sz="2400" dirty="0"/>
              <a:t>Verilog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30D453-91CA-400F-8984-3713E9C49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语法</a:t>
            </a:r>
            <a:endParaRPr lang="en-US" altLang="zh-CN" dirty="0"/>
          </a:p>
          <a:p>
            <a:r>
              <a:rPr lang="zh-CN" altLang="en-US" dirty="0"/>
              <a:t>组合逻辑</a:t>
            </a:r>
            <a:endParaRPr lang="en-US" altLang="zh-CN" dirty="0"/>
          </a:p>
          <a:p>
            <a:r>
              <a:rPr lang="zh-CN" altLang="en-US" dirty="0"/>
              <a:t>时序逻辑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88F486-FA6D-4225-BF51-C9CC2C0A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B97417-471D-473F-B78A-18C5FE17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791703-7779-4492-8183-3F96B27D2540}" type="datetime1">
              <a:rPr lang="zh-CN" altLang="en-US" smtClean="0"/>
              <a:t>2023/2/5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65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5E335-B8C3-4EC0-A0A0-2EB8EEFA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时序逻辑推荐的建模方式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15E27D-FE1F-4843-8B4F-1552F34D1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FAE26A-0823-491A-9C03-26CBF4ED7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5" t="25051" r="18158" b="14105"/>
          <a:stretch/>
        </p:blipFill>
        <p:spPr>
          <a:xfrm>
            <a:off x="7469204" y="-7222"/>
            <a:ext cx="4722796" cy="692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9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5E335-B8C3-4EC0-A0A0-2EB8EEFA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提问环节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15E27D-FE1F-4843-8B4F-1552F34D1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491C52-D618-41DD-80F2-22500A780186}" type="datetime1">
              <a:rPr lang="zh-CN" altLang="en-US" smtClean="0"/>
              <a:t>2023/2/5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9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DDAE4-6CD6-4B2D-814D-9368A910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十进制与其他数值的互转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CDCCF-D521-40F0-9211-15EC9AF6A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623818"/>
            <a:ext cx="5194767" cy="1744982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altLang="zh-CN" sz="3200" dirty="0"/>
              <a:t>X</a:t>
            </a:r>
            <a:r>
              <a:rPr lang="zh-CN" altLang="en-US" sz="3200" dirty="0"/>
              <a:t>进制转十进制：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求</a:t>
            </a:r>
            <a:r>
              <a:rPr lang="en-US" altLang="zh-CN" sz="3200" dirty="0"/>
              <a:t>X</a:t>
            </a:r>
            <a:r>
              <a:rPr lang="zh-CN" altLang="en-US" sz="3200" dirty="0"/>
              <a:t>进制数各位的加权和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7A67B1-1EE2-43F3-AADD-11B1D5EA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F85B13-09B0-4D01-A286-57280995F924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75E3A2-352F-4A30-A311-0A7E1E959AEB}"/>
              </a:ext>
            </a:extLst>
          </p:cNvPr>
          <p:cNvSpPr txBox="1"/>
          <p:nvPr/>
        </p:nvSpPr>
        <p:spPr>
          <a:xfrm>
            <a:off x="7263828" y="1177289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1</a:t>
            </a:r>
            <a:r>
              <a:rPr lang="zh-CN" altLang="en-US" sz="3200" dirty="0"/>
              <a:t>：将二进制数</a:t>
            </a:r>
            <a:r>
              <a:rPr lang="en-US" altLang="zh-CN" sz="3200" dirty="0"/>
              <a:t>10.01</a:t>
            </a:r>
            <a:r>
              <a:rPr lang="zh-CN" altLang="en-US" sz="3200" dirty="0"/>
              <a:t>转化为十进制数。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F6989F-031C-4EC6-89E3-3771B5BDDF67}"/>
              </a:ext>
            </a:extLst>
          </p:cNvPr>
          <p:cNvSpPr txBox="1"/>
          <p:nvPr/>
        </p:nvSpPr>
        <p:spPr>
          <a:xfrm>
            <a:off x="7263828" y="4046823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2</a:t>
            </a:r>
            <a:r>
              <a:rPr lang="zh-CN" altLang="en-US" sz="3200" dirty="0"/>
              <a:t>：将十六进制数</a:t>
            </a:r>
            <a:r>
              <a:rPr lang="en-US" altLang="zh-CN" sz="3200" dirty="0"/>
              <a:t>FE.6</a:t>
            </a:r>
            <a:r>
              <a:rPr lang="zh-CN" altLang="en-US" sz="3200" dirty="0"/>
              <a:t>转化为十进制数。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87757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7A67B1-1EE2-43F3-AADD-11B1D5EA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F85B13-09B0-4D01-A286-57280995F924}" type="datetime1">
              <a:rPr lang="zh-CN" altLang="en-US" smtClean="0"/>
              <a:t>2023/2/5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75E3A2-352F-4A30-A311-0A7E1E959AEB}"/>
              </a:ext>
            </a:extLst>
          </p:cNvPr>
          <p:cNvSpPr txBox="1"/>
          <p:nvPr/>
        </p:nvSpPr>
        <p:spPr>
          <a:xfrm>
            <a:off x="1034971" y="1100287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1</a:t>
            </a:r>
            <a:r>
              <a:rPr lang="zh-CN" altLang="en-US" sz="3200" dirty="0"/>
              <a:t>：将二进制数</a:t>
            </a:r>
            <a:r>
              <a:rPr lang="en-US" altLang="zh-CN" sz="3200" dirty="0"/>
              <a:t>10.01</a:t>
            </a:r>
            <a:r>
              <a:rPr lang="zh-CN" altLang="en-US" sz="3200" dirty="0"/>
              <a:t>转化为十进制数。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F6989F-031C-4EC6-89E3-3771B5BDDF67}"/>
              </a:ext>
            </a:extLst>
          </p:cNvPr>
          <p:cNvSpPr txBox="1"/>
          <p:nvPr/>
        </p:nvSpPr>
        <p:spPr>
          <a:xfrm>
            <a:off x="6582852" y="1100287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2</a:t>
            </a:r>
            <a:r>
              <a:rPr lang="zh-CN" altLang="en-US" sz="3200" dirty="0"/>
              <a:t>：将十六进制数</a:t>
            </a:r>
            <a:r>
              <a:rPr lang="en-US" altLang="zh-CN" sz="3200" dirty="0"/>
              <a:t>FE.6</a:t>
            </a:r>
            <a:r>
              <a:rPr lang="zh-CN" altLang="en-US" sz="3200" dirty="0"/>
              <a:t>转化为十进制数。</a:t>
            </a:r>
            <a:endParaRPr lang="en-US" altLang="zh-CN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8B182F-4D4B-4B75-AFB1-A91C241BD05E}"/>
              </a:ext>
            </a:extLst>
          </p:cNvPr>
          <p:cNvSpPr txBox="1"/>
          <p:nvPr/>
        </p:nvSpPr>
        <p:spPr>
          <a:xfrm>
            <a:off x="6752378" y="3311711"/>
            <a:ext cx="148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254.35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C0F3FD-472F-4E24-B43C-07A27CC01649}"/>
              </a:ext>
            </a:extLst>
          </p:cNvPr>
          <p:cNvSpPr txBox="1"/>
          <p:nvPr/>
        </p:nvSpPr>
        <p:spPr>
          <a:xfrm>
            <a:off x="1109637" y="331171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4.25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686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581954E-C749-4EAE-8583-3BE3BA73A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/>
          <a:stretch/>
        </p:blipFill>
        <p:spPr bwMode="auto">
          <a:xfrm>
            <a:off x="8928100" y="-40261"/>
            <a:ext cx="3263900" cy="68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CBDDAE4-6CD6-4B2D-814D-9368A910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二、八、十六进制的联系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CDCCF-D521-40F0-9211-15EC9AF6A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974045"/>
            <a:ext cx="5689600" cy="4468072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zh-CN" altLang="en-US" sz="2800" dirty="0"/>
              <a:t>四位二进制数相当一位十六进制数。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三位二进制数相当一位八进制数。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所以可以直接进行二</a:t>
            </a:r>
            <a:r>
              <a:rPr lang="en-US" altLang="zh-CN" sz="2800" dirty="0"/>
              <a:t>-</a:t>
            </a:r>
            <a:r>
              <a:rPr lang="zh-CN" altLang="en-US" sz="2800" dirty="0"/>
              <a:t>十六进制、二</a:t>
            </a:r>
            <a:r>
              <a:rPr lang="en-US" altLang="zh-CN" sz="2800" dirty="0"/>
              <a:t>-</a:t>
            </a:r>
            <a:r>
              <a:rPr lang="zh-CN" altLang="en-US" sz="2800" dirty="0"/>
              <a:t>八进制的互转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11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581954E-C749-4EAE-8583-3BE3BA73A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/>
          <a:stretch/>
        </p:blipFill>
        <p:spPr bwMode="auto">
          <a:xfrm>
            <a:off x="8928100" y="-40261"/>
            <a:ext cx="3263900" cy="68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54E8E4E-52D1-4A87-A89F-18A2618463A5}"/>
              </a:ext>
            </a:extLst>
          </p:cNvPr>
          <p:cNvSpPr txBox="1"/>
          <p:nvPr/>
        </p:nvSpPr>
        <p:spPr>
          <a:xfrm>
            <a:off x="698073" y="1088389"/>
            <a:ext cx="3976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1</a:t>
            </a:r>
            <a:r>
              <a:rPr lang="zh-CN" altLang="en-US" sz="3200" dirty="0"/>
              <a:t>：将十六进制数</a:t>
            </a:r>
            <a:r>
              <a:rPr lang="en-US" altLang="zh-CN" sz="3200" dirty="0"/>
              <a:t>FE.6</a:t>
            </a:r>
            <a:r>
              <a:rPr lang="zh-CN" altLang="en-US" sz="3200" dirty="0"/>
              <a:t>转化为二进制数。</a:t>
            </a:r>
            <a:endParaRPr lang="en-US" altLang="zh-CN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52764F-94AD-4D4F-AC0B-2D16B88B0103}"/>
              </a:ext>
            </a:extLst>
          </p:cNvPr>
          <p:cNvSpPr txBox="1"/>
          <p:nvPr/>
        </p:nvSpPr>
        <p:spPr>
          <a:xfrm>
            <a:off x="698073" y="4199952"/>
            <a:ext cx="397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例题</a:t>
            </a:r>
            <a:r>
              <a:rPr lang="en-US" altLang="zh-CN" sz="3200" dirty="0"/>
              <a:t>2</a:t>
            </a:r>
            <a:r>
              <a:rPr lang="zh-CN" altLang="en-US" sz="3200" dirty="0"/>
              <a:t>：将八进制数</a:t>
            </a:r>
            <a:r>
              <a:rPr lang="en-US" altLang="zh-CN" sz="3200" dirty="0"/>
              <a:t>5.3</a:t>
            </a:r>
            <a:r>
              <a:rPr lang="zh-CN" altLang="en-US" sz="3200" dirty="0"/>
              <a:t>转化为二进制数。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425107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{BA863C19-D804-4F37-94C4-D93605245F79}tf33552983_win32</Template>
  <TotalTime>1558</TotalTime>
  <Words>1570</Words>
  <Application>Microsoft Office PowerPoint</Application>
  <PresentationFormat>宽屏</PresentationFormat>
  <Paragraphs>380</Paragraphs>
  <Slides>52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9" baseType="lpstr">
      <vt:lpstr>Microsoft YaHei UI</vt:lpstr>
      <vt:lpstr>Arial</vt:lpstr>
      <vt:lpstr>Calibri</vt:lpstr>
      <vt:lpstr>Cambria Math</vt:lpstr>
      <vt:lpstr>Franklin Gothic Book</vt:lpstr>
      <vt:lpstr>Wingdings 2</vt:lpstr>
      <vt:lpstr>DividendVTI</vt:lpstr>
      <vt:lpstr>数字电路考前点睛</vt:lpstr>
      <vt:lpstr>目录</vt:lpstr>
      <vt:lpstr>第一节：数制与编码</vt:lpstr>
      <vt:lpstr>十进制与其他数值的互转</vt:lpstr>
      <vt:lpstr>PowerPoint 演示文稿</vt:lpstr>
      <vt:lpstr>十进制与其他数值的互转</vt:lpstr>
      <vt:lpstr>PowerPoint 演示文稿</vt:lpstr>
      <vt:lpstr>二、八、十六进制的联系</vt:lpstr>
      <vt:lpstr>PowerPoint 演示文稿</vt:lpstr>
      <vt:lpstr>原码、反码、补码</vt:lpstr>
      <vt:lpstr>PowerPoint 演示文稿</vt:lpstr>
      <vt:lpstr>BCD码</vt:lpstr>
      <vt:lpstr>PowerPoint 演示文稿</vt:lpstr>
      <vt:lpstr>格雷码</vt:lpstr>
      <vt:lpstr>PowerPoint 演示文稿</vt:lpstr>
      <vt:lpstr>第二节：逻辑表达式</vt:lpstr>
      <vt:lpstr>逻辑运算性质</vt:lpstr>
      <vt:lpstr>逻辑运算性质</vt:lpstr>
      <vt:lpstr>逻辑运算性质</vt:lpstr>
      <vt:lpstr>PowerPoint 演示文稿</vt:lpstr>
      <vt:lpstr>卡诺图化简法</vt:lpstr>
      <vt:lpstr>PowerPoint 演示文稿</vt:lpstr>
      <vt:lpstr>第三节：组合逻辑</vt:lpstr>
      <vt:lpstr>组合逻辑分析方法</vt:lpstr>
      <vt:lpstr>PowerPoint 演示文稿</vt:lpstr>
      <vt:lpstr>组合逻辑设计方法</vt:lpstr>
      <vt:lpstr>例题：房间里有一盏灯，当主控开关打开或辅控开关打开且门打开时亮，设计电路。</vt:lpstr>
      <vt:lpstr>PowerPoint 演示文稿</vt:lpstr>
      <vt:lpstr>PowerPoint 演示文稿</vt:lpstr>
      <vt:lpstr>第四节：时序逻辑</vt:lpstr>
      <vt:lpstr>锁存器与触发器</vt:lpstr>
      <vt:lpstr>同步时序逻辑分析方法</vt:lpstr>
      <vt:lpstr>分析电路</vt:lpstr>
      <vt:lpstr>同步时序逻辑设计方法</vt:lpstr>
      <vt:lpstr>设计同步时序逻辑电路</vt:lpstr>
      <vt:lpstr>异步时序逻辑分析方法</vt:lpstr>
      <vt:lpstr>第七节：存储器</vt:lpstr>
      <vt:lpstr>ROM、RAM存储器</vt:lpstr>
      <vt:lpstr>第六节：脉冲波形</vt:lpstr>
      <vt:lpstr>单稳态电路</vt:lpstr>
      <vt:lpstr>施密特触发器</vt:lpstr>
      <vt:lpstr>多谐振荡电路</vt:lpstr>
      <vt:lpstr>第七节：AD转换</vt:lpstr>
      <vt:lpstr>倒T形电阻网络D/a转换器</vt:lpstr>
      <vt:lpstr>权电流D/a转换器</vt:lpstr>
      <vt:lpstr>电阻串联分压式D/a转换器</vt:lpstr>
      <vt:lpstr>并行比较a/D转换器（闪速型A/D转换器）</vt:lpstr>
      <vt:lpstr>逐次比较A/D转换器</vt:lpstr>
      <vt:lpstr>双积分型A/D转换器</vt:lpstr>
      <vt:lpstr>第八节：Verilog</vt:lpstr>
      <vt:lpstr>时序逻辑推荐的建模方式</vt:lpstr>
      <vt:lpstr>提问环节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数字电路考前点睛</dc:title>
  <dc:creator>3578126846@qq.com</dc:creator>
  <cp:lastModifiedBy>EZ Cozard</cp:lastModifiedBy>
  <cp:revision>68</cp:revision>
  <dcterms:created xsi:type="dcterms:W3CDTF">2022-11-27T05:35:58Z</dcterms:created>
  <dcterms:modified xsi:type="dcterms:W3CDTF">2023-02-05T08:16:12Z</dcterms:modified>
</cp:coreProperties>
</file>